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84"/>
  </p:notesMasterIdLst>
  <p:handoutMasterIdLst>
    <p:handoutMasterId r:id="rId85"/>
  </p:handoutMasterIdLst>
  <p:sldIdLst>
    <p:sldId id="256" r:id="rId11"/>
    <p:sldId id="554" r:id="rId12"/>
    <p:sldId id="284" r:id="rId13"/>
    <p:sldId id="285" r:id="rId14"/>
    <p:sldId id="396" r:id="rId15"/>
    <p:sldId id="397" r:id="rId16"/>
    <p:sldId id="398" r:id="rId17"/>
    <p:sldId id="463" r:id="rId18"/>
    <p:sldId id="464" r:id="rId19"/>
    <p:sldId id="465" r:id="rId20"/>
    <p:sldId id="466" r:id="rId21"/>
    <p:sldId id="467" r:id="rId22"/>
    <p:sldId id="468" r:id="rId23"/>
    <p:sldId id="470" r:id="rId24"/>
    <p:sldId id="469" r:id="rId25"/>
    <p:sldId id="471" r:id="rId26"/>
    <p:sldId id="472" r:id="rId27"/>
    <p:sldId id="473" r:id="rId28"/>
    <p:sldId id="477" r:id="rId29"/>
    <p:sldId id="478" r:id="rId30"/>
    <p:sldId id="479" r:id="rId31"/>
    <p:sldId id="476" r:id="rId32"/>
    <p:sldId id="475" r:id="rId33"/>
    <p:sldId id="474" r:id="rId34"/>
    <p:sldId id="480" r:id="rId35"/>
    <p:sldId id="482" r:id="rId36"/>
    <p:sldId id="481" r:id="rId37"/>
    <p:sldId id="483" r:id="rId38"/>
    <p:sldId id="484" r:id="rId39"/>
    <p:sldId id="485" r:id="rId40"/>
    <p:sldId id="487" r:id="rId41"/>
    <p:sldId id="486" r:id="rId42"/>
    <p:sldId id="488" r:id="rId43"/>
    <p:sldId id="489" r:id="rId44"/>
    <p:sldId id="490" r:id="rId45"/>
    <p:sldId id="491" r:id="rId46"/>
    <p:sldId id="492" r:id="rId47"/>
    <p:sldId id="493" r:id="rId48"/>
    <p:sldId id="494" r:id="rId49"/>
    <p:sldId id="495" r:id="rId50"/>
    <p:sldId id="496" r:id="rId51"/>
    <p:sldId id="498" r:id="rId52"/>
    <p:sldId id="497" r:id="rId53"/>
    <p:sldId id="500" r:id="rId54"/>
    <p:sldId id="499" r:id="rId55"/>
    <p:sldId id="501" r:id="rId56"/>
    <p:sldId id="504" r:id="rId57"/>
    <p:sldId id="503" r:id="rId58"/>
    <p:sldId id="505" r:id="rId59"/>
    <p:sldId id="502" r:id="rId60"/>
    <p:sldId id="506" r:id="rId61"/>
    <p:sldId id="507" r:id="rId62"/>
    <p:sldId id="508" r:id="rId63"/>
    <p:sldId id="528" r:id="rId64"/>
    <p:sldId id="509" r:id="rId65"/>
    <p:sldId id="510" r:id="rId66"/>
    <p:sldId id="512" r:id="rId67"/>
    <p:sldId id="518" r:id="rId68"/>
    <p:sldId id="517" r:id="rId69"/>
    <p:sldId id="516" r:id="rId70"/>
    <p:sldId id="515" r:id="rId71"/>
    <p:sldId id="514" r:id="rId72"/>
    <p:sldId id="519" r:id="rId73"/>
    <p:sldId id="520" r:id="rId74"/>
    <p:sldId id="522" r:id="rId75"/>
    <p:sldId id="521" r:id="rId76"/>
    <p:sldId id="523" r:id="rId77"/>
    <p:sldId id="525" r:id="rId78"/>
    <p:sldId id="526" r:id="rId79"/>
    <p:sldId id="524" r:id="rId80"/>
    <p:sldId id="527" r:id="rId81"/>
    <p:sldId id="513" r:id="rId82"/>
    <p:sldId id="462" r:id="rId83"/>
  </p:sldIdLst>
  <p:sldSz cx="9144000" cy="6858000" type="screen4x3"/>
  <p:notesSz cx="6858000" cy="91440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9407F4D7-F182-4828-B1D2-4560D234C1A6}">
          <p14:sldIdLst>
            <p14:sldId id="256"/>
            <p14:sldId id="554"/>
            <p14:sldId id="284"/>
            <p14:sldId id="285"/>
            <p14:sldId id="396"/>
            <p14:sldId id="397"/>
            <p14:sldId id="398"/>
            <p14:sldId id="463"/>
            <p14:sldId id="464"/>
            <p14:sldId id="465"/>
            <p14:sldId id="466"/>
            <p14:sldId id="467"/>
            <p14:sldId id="468"/>
            <p14:sldId id="470"/>
            <p14:sldId id="469"/>
            <p14:sldId id="471"/>
            <p14:sldId id="472"/>
            <p14:sldId id="473"/>
            <p14:sldId id="477"/>
            <p14:sldId id="478"/>
            <p14:sldId id="479"/>
            <p14:sldId id="476"/>
            <p14:sldId id="475"/>
            <p14:sldId id="474"/>
            <p14:sldId id="480"/>
            <p14:sldId id="482"/>
            <p14:sldId id="481"/>
            <p14:sldId id="483"/>
            <p14:sldId id="484"/>
            <p14:sldId id="485"/>
            <p14:sldId id="487"/>
            <p14:sldId id="486"/>
            <p14:sldId id="488"/>
            <p14:sldId id="489"/>
            <p14:sldId id="490"/>
            <p14:sldId id="491"/>
            <p14:sldId id="492"/>
            <p14:sldId id="493"/>
            <p14:sldId id="494"/>
            <p14:sldId id="495"/>
            <p14:sldId id="496"/>
            <p14:sldId id="498"/>
            <p14:sldId id="497"/>
            <p14:sldId id="500"/>
            <p14:sldId id="499"/>
            <p14:sldId id="501"/>
            <p14:sldId id="504"/>
            <p14:sldId id="503"/>
            <p14:sldId id="505"/>
            <p14:sldId id="502"/>
            <p14:sldId id="506"/>
            <p14:sldId id="507"/>
            <p14:sldId id="508"/>
            <p14:sldId id="528"/>
            <p14:sldId id="509"/>
            <p14:sldId id="510"/>
            <p14:sldId id="512"/>
            <p14:sldId id="518"/>
            <p14:sldId id="517"/>
            <p14:sldId id="516"/>
            <p14:sldId id="515"/>
            <p14:sldId id="514"/>
            <p14:sldId id="519"/>
            <p14:sldId id="520"/>
            <p14:sldId id="522"/>
            <p14:sldId id="521"/>
            <p14:sldId id="523"/>
            <p14:sldId id="525"/>
            <p14:sldId id="526"/>
            <p14:sldId id="524"/>
            <p14:sldId id="527"/>
            <p14:sldId id="513"/>
            <p14:sldId id="46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3333CC"/>
    <a:srgbClr val="3333FE"/>
    <a:srgbClr val="FF0000"/>
    <a:srgbClr val="B50B1F"/>
    <a:srgbClr val="C30C20"/>
    <a:srgbClr val="2C5E4F"/>
    <a:srgbClr val="357361"/>
    <a:srgbClr val="6A6A6A"/>
    <a:srgbClr val="E66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4316" autoAdjust="0"/>
  </p:normalViewPr>
  <p:slideViewPr>
    <p:cSldViewPr>
      <p:cViewPr varScale="1">
        <p:scale>
          <a:sx n="68" d="100"/>
          <a:sy n="68" d="100"/>
        </p:scale>
        <p:origin x="1632" y="48"/>
      </p:cViewPr>
      <p:guideLst>
        <p:guide orient="horz" pos="3408"/>
        <p:guide orient="horz" pos="3600"/>
        <p:guide orient="horz" pos="912"/>
        <p:guide orient="horz" pos="3360"/>
        <p:guide pos="5616"/>
        <p:guide pos="4320"/>
      </p:guideLst>
    </p:cSldViewPr>
  </p:slideViewPr>
  <p:outlineViewPr>
    <p:cViewPr>
      <p:scale>
        <a:sx n="33" d="100"/>
        <a:sy n="33" d="100"/>
      </p:scale>
      <p:origin x="0" y="-37116"/>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tableStyles" Target="tableStyles.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10" Type="http://schemas.openxmlformats.org/officeDocument/2006/relationships/image" Target="../media/image92.wmf"/><Relationship Id="rId4" Type="http://schemas.openxmlformats.org/officeDocument/2006/relationships/image" Target="../media/image86.wmf"/><Relationship Id="rId9"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5" Type="http://schemas.openxmlformats.org/officeDocument/2006/relationships/image" Target="../media/image186.wmf"/><Relationship Id="rId4" Type="http://schemas.openxmlformats.org/officeDocument/2006/relationships/image" Target="../media/image18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 Id="rId4" Type="http://schemas.openxmlformats.org/officeDocument/2006/relationships/image" Target="../media/image20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 Id="rId4" Type="http://schemas.openxmlformats.org/officeDocument/2006/relationships/image" Target="../media/image2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5</a:t>
            </a:fld>
            <a:endParaRPr lang="en-US"/>
          </a:p>
        </p:txBody>
      </p:sp>
    </p:spTree>
    <p:extLst>
      <p:ext uri="{BB962C8B-B14F-4D97-AF65-F5344CB8AC3E}">
        <p14:creationId xmlns:p14="http://schemas.microsoft.com/office/powerpoint/2010/main" val="366278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73</a:t>
            </a:fld>
            <a:endParaRPr lang="en-US"/>
          </a:p>
        </p:txBody>
      </p:sp>
    </p:spTree>
    <p:extLst>
      <p:ext uri="{BB962C8B-B14F-4D97-AF65-F5344CB8AC3E}">
        <p14:creationId xmlns:p14="http://schemas.microsoft.com/office/powerpoint/2010/main" val="311625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8863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188578081"/>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295209659"/>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442533949"/>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55287623"/>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73817205"/>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689606066"/>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774979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1046543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054775071"/>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321246106"/>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669137527"/>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735755384"/>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54273731"/>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7625370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44752723"/>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617519044"/>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2299020083"/>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3917283293"/>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1016444375"/>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2105906981"/>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292454175"/>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30.jpg"/><Relationship Id="rId7" Type="http://schemas.openxmlformats.org/officeDocument/2006/relationships/oleObject" Target="../embeddings/oleObject8.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33.jpg"/><Relationship Id="rId5" Type="http://schemas.openxmlformats.org/officeDocument/2006/relationships/image" Target="../media/image31.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9.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45.wmf"/><Relationship Id="rId2" Type="http://schemas.openxmlformats.org/officeDocument/2006/relationships/slideLayout" Target="../slideLayouts/slideLayout27.xml"/><Relationship Id="rId16" Type="http://schemas.openxmlformats.org/officeDocument/2006/relationships/image" Target="../media/image48.png"/><Relationship Id="rId1" Type="http://schemas.openxmlformats.org/officeDocument/2006/relationships/vmlDrawing" Target="../drawings/vmlDrawing6.vml"/><Relationship Id="rId6" Type="http://schemas.openxmlformats.org/officeDocument/2006/relationships/image" Target="../media/image42.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image" Target="../media/image47.jpeg"/><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12.bin"/><Relationship Id="rId14" Type="http://schemas.openxmlformats.org/officeDocument/2006/relationships/image" Target="../media/image46.wmf"/></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18.bin"/><Relationship Id="rId3" Type="http://schemas.openxmlformats.org/officeDocument/2006/relationships/image" Target="../media/image54.jpg"/><Relationship Id="rId7" Type="http://schemas.openxmlformats.org/officeDocument/2006/relationships/oleObject" Target="../embeddings/oleObject16.bin"/><Relationship Id="rId12" Type="http://schemas.openxmlformats.org/officeDocument/2006/relationships/image" Target="../media/image57.jpg"/><Relationship Id="rId2" Type="http://schemas.openxmlformats.org/officeDocument/2006/relationships/slideLayout" Target="../slideLayouts/slideLayout27.xml"/><Relationship Id="rId1" Type="http://schemas.openxmlformats.org/officeDocument/2006/relationships/vmlDrawing" Target="../drawings/vmlDrawing7.vml"/><Relationship Id="rId6" Type="http://schemas.openxmlformats.org/officeDocument/2006/relationships/image" Target="../media/image55.jpg"/><Relationship Id="rId11" Type="http://schemas.openxmlformats.org/officeDocument/2006/relationships/image" Target="../media/image52.wmf"/><Relationship Id="rId5" Type="http://schemas.openxmlformats.org/officeDocument/2006/relationships/image" Target="../media/image50.wmf"/><Relationship Id="rId10" Type="http://schemas.openxmlformats.org/officeDocument/2006/relationships/oleObject" Target="../embeddings/oleObject17.bin"/><Relationship Id="rId4" Type="http://schemas.openxmlformats.org/officeDocument/2006/relationships/oleObject" Target="../embeddings/oleObject15.bin"/><Relationship Id="rId9" Type="http://schemas.openxmlformats.org/officeDocument/2006/relationships/image" Target="../media/image56.jpg"/><Relationship Id="rId14" Type="http://schemas.openxmlformats.org/officeDocument/2006/relationships/image" Target="../media/image53.wmf"/></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22.bin"/><Relationship Id="rId3" Type="http://schemas.openxmlformats.org/officeDocument/2006/relationships/image" Target="../media/image54.jpg"/><Relationship Id="rId7" Type="http://schemas.openxmlformats.org/officeDocument/2006/relationships/oleObject" Target="../embeddings/oleObject20.bin"/><Relationship Id="rId12" Type="http://schemas.openxmlformats.org/officeDocument/2006/relationships/image" Target="../media/image57.jpg"/><Relationship Id="rId2" Type="http://schemas.openxmlformats.org/officeDocument/2006/relationships/slideLayout" Target="../slideLayouts/slideLayout27.xml"/><Relationship Id="rId16" Type="http://schemas.openxmlformats.org/officeDocument/2006/relationships/image" Target="../media/image62.wmf"/><Relationship Id="rId1" Type="http://schemas.openxmlformats.org/officeDocument/2006/relationships/vmlDrawing" Target="../drawings/vmlDrawing8.vml"/><Relationship Id="rId6" Type="http://schemas.openxmlformats.org/officeDocument/2006/relationships/image" Target="../media/image55.jpg"/><Relationship Id="rId11" Type="http://schemas.openxmlformats.org/officeDocument/2006/relationships/image" Target="../media/image60.wmf"/><Relationship Id="rId5" Type="http://schemas.openxmlformats.org/officeDocument/2006/relationships/image" Target="../media/image58.wmf"/><Relationship Id="rId15" Type="http://schemas.openxmlformats.org/officeDocument/2006/relationships/oleObject" Target="../embeddings/oleObject23.bin"/><Relationship Id="rId10" Type="http://schemas.openxmlformats.org/officeDocument/2006/relationships/oleObject" Target="../embeddings/oleObject21.bin"/><Relationship Id="rId4" Type="http://schemas.openxmlformats.org/officeDocument/2006/relationships/oleObject" Target="../embeddings/oleObject19.bin"/><Relationship Id="rId9" Type="http://schemas.openxmlformats.org/officeDocument/2006/relationships/image" Target="../media/image56.jpg"/><Relationship Id="rId14" Type="http://schemas.openxmlformats.org/officeDocument/2006/relationships/image" Target="../media/image61.wmf"/></Relationships>
</file>

<file path=ppt/slides/_rels/slide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67.wmf"/><Relationship Id="rId18" Type="http://schemas.openxmlformats.org/officeDocument/2006/relationships/oleObject" Target="../embeddings/oleObject30.bin"/><Relationship Id="rId3" Type="http://schemas.openxmlformats.org/officeDocument/2006/relationships/image" Target="../media/image71.jpeg"/><Relationship Id="rId7" Type="http://schemas.openxmlformats.org/officeDocument/2006/relationships/oleObject" Target="../embeddings/oleObject25.bin"/><Relationship Id="rId12" Type="http://schemas.openxmlformats.org/officeDocument/2006/relationships/oleObject" Target="../embeddings/oleObject27.bin"/><Relationship Id="rId17" Type="http://schemas.openxmlformats.org/officeDocument/2006/relationships/image" Target="../media/image69.wmf"/><Relationship Id="rId2" Type="http://schemas.openxmlformats.org/officeDocument/2006/relationships/slideLayout" Target="../slideLayouts/slideLayout27.xml"/><Relationship Id="rId16" Type="http://schemas.openxmlformats.org/officeDocument/2006/relationships/oleObject" Target="../embeddings/oleObject29.bin"/><Relationship Id="rId1" Type="http://schemas.openxmlformats.org/officeDocument/2006/relationships/vmlDrawing" Target="../drawings/vmlDrawing9.vml"/><Relationship Id="rId6" Type="http://schemas.openxmlformats.org/officeDocument/2006/relationships/image" Target="../media/image72.jpeg"/><Relationship Id="rId11" Type="http://schemas.openxmlformats.org/officeDocument/2006/relationships/image" Target="../media/image73.jpeg"/><Relationship Id="rId5" Type="http://schemas.openxmlformats.org/officeDocument/2006/relationships/image" Target="../media/image64.wmf"/><Relationship Id="rId15" Type="http://schemas.openxmlformats.org/officeDocument/2006/relationships/image" Target="../media/image68.wmf"/><Relationship Id="rId10" Type="http://schemas.openxmlformats.org/officeDocument/2006/relationships/image" Target="../media/image66.wmf"/><Relationship Id="rId19" Type="http://schemas.openxmlformats.org/officeDocument/2006/relationships/image" Target="../media/image70.wmf"/><Relationship Id="rId4" Type="http://schemas.openxmlformats.org/officeDocument/2006/relationships/oleObject" Target="../embeddings/oleObject24.bin"/><Relationship Id="rId9" Type="http://schemas.openxmlformats.org/officeDocument/2006/relationships/oleObject" Target="../embeddings/oleObject26.bin"/><Relationship Id="rId1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78.wmf"/><Relationship Id="rId3" Type="http://schemas.openxmlformats.org/officeDocument/2006/relationships/image" Target="../media/image71.jpeg"/><Relationship Id="rId7" Type="http://schemas.openxmlformats.org/officeDocument/2006/relationships/image" Target="../media/image75.wmf"/><Relationship Id="rId12" Type="http://schemas.openxmlformats.org/officeDocument/2006/relationships/oleObject" Target="../embeddings/oleObject35.bin"/><Relationship Id="rId2" Type="http://schemas.openxmlformats.org/officeDocument/2006/relationships/slideLayout" Target="../slideLayouts/slideLayout27.xml"/><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77.wmf"/><Relationship Id="rId5" Type="http://schemas.openxmlformats.org/officeDocument/2006/relationships/image" Target="../media/image74.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76.wmf"/></Relationships>
</file>

<file path=ppt/slides/_rels/slide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1.wmf"/><Relationship Id="rId2" Type="http://schemas.openxmlformats.org/officeDocument/2006/relationships/slideLayout" Target="../slideLayouts/slideLayout28.xml"/><Relationship Id="rId1" Type="http://schemas.openxmlformats.org/officeDocument/2006/relationships/vmlDrawing" Target="../drawings/vmlDrawing11.vml"/><Relationship Id="rId6" Type="http://schemas.openxmlformats.org/officeDocument/2006/relationships/oleObject" Target="../embeddings/oleObject37.bin"/><Relationship Id="rId5" Type="http://schemas.openxmlformats.org/officeDocument/2006/relationships/image" Target="../media/image80.wmf"/><Relationship Id="rId4"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42.bin"/><Relationship Id="rId18" Type="http://schemas.openxmlformats.org/officeDocument/2006/relationships/image" Target="../media/image89.wmf"/><Relationship Id="rId3" Type="http://schemas.openxmlformats.org/officeDocument/2006/relationships/image" Target="../media/image93.jpg"/><Relationship Id="rId21" Type="http://schemas.openxmlformats.org/officeDocument/2006/relationships/oleObject" Target="../embeddings/oleObject46.bin"/><Relationship Id="rId7" Type="http://schemas.openxmlformats.org/officeDocument/2006/relationships/oleObject" Target="../embeddings/oleObject39.bin"/><Relationship Id="rId12" Type="http://schemas.openxmlformats.org/officeDocument/2006/relationships/image" Target="../media/image86.wmf"/><Relationship Id="rId17" Type="http://schemas.openxmlformats.org/officeDocument/2006/relationships/oleObject" Target="../embeddings/oleObject44.bin"/><Relationship Id="rId2" Type="http://schemas.openxmlformats.org/officeDocument/2006/relationships/slideLayout" Target="../slideLayouts/slideLayout29.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12.vml"/><Relationship Id="rId6" Type="http://schemas.openxmlformats.org/officeDocument/2006/relationships/image" Target="../media/image83.wmf"/><Relationship Id="rId11" Type="http://schemas.openxmlformats.org/officeDocument/2006/relationships/oleObject" Target="../embeddings/oleObject41.bin"/><Relationship Id="rId24" Type="http://schemas.openxmlformats.org/officeDocument/2006/relationships/image" Target="../media/image92.wmf"/><Relationship Id="rId5" Type="http://schemas.openxmlformats.org/officeDocument/2006/relationships/oleObject" Target="../embeddings/oleObject38.bin"/><Relationship Id="rId15" Type="http://schemas.openxmlformats.org/officeDocument/2006/relationships/oleObject" Target="../embeddings/oleObject43.bin"/><Relationship Id="rId23" Type="http://schemas.openxmlformats.org/officeDocument/2006/relationships/oleObject" Target="../embeddings/oleObject47.bin"/><Relationship Id="rId10" Type="http://schemas.openxmlformats.org/officeDocument/2006/relationships/image" Target="../media/image85.wmf"/><Relationship Id="rId19" Type="http://schemas.openxmlformats.org/officeDocument/2006/relationships/oleObject" Target="../embeddings/oleObject45.bin"/><Relationship Id="rId4" Type="http://schemas.openxmlformats.org/officeDocument/2006/relationships/image" Target="../media/image94.jpg"/><Relationship Id="rId9" Type="http://schemas.openxmlformats.org/officeDocument/2006/relationships/oleObject" Target="../embeddings/oleObject40.bin"/><Relationship Id="rId14" Type="http://schemas.openxmlformats.org/officeDocument/2006/relationships/image" Target="../media/image87.wmf"/><Relationship Id="rId22" Type="http://schemas.openxmlformats.org/officeDocument/2006/relationships/image" Target="../media/image91.wmf"/></Relationships>
</file>

<file path=ppt/slides/_rels/slide2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slideLayout" Target="../slideLayouts/slideLayout28.xml"/><Relationship Id="rId1" Type="http://schemas.openxmlformats.org/officeDocument/2006/relationships/vmlDrawing" Target="../drawings/vmlDrawing13.vml"/><Relationship Id="rId5" Type="http://schemas.openxmlformats.org/officeDocument/2006/relationships/image" Target="../media/image95.wmf"/><Relationship Id="rId4" Type="http://schemas.openxmlformats.org/officeDocument/2006/relationships/oleObject" Target="../embeddings/oleObject48.bin"/></Relationships>
</file>

<file path=ppt/slides/_rels/slide3.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55.xml"/><Relationship Id="rId18" Type="http://schemas.openxmlformats.org/officeDocument/2006/relationships/slide" Target="slide63.xml"/><Relationship Id="rId3" Type="http://schemas.openxmlformats.org/officeDocument/2006/relationships/slide" Target="slide6.xml"/><Relationship Id="rId21" Type="http://schemas.openxmlformats.org/officeDocument/2006/relationships/slide" Target="slide72.xml"/><Relationship Id="rId7" Type="http://schemas.openxmlformats.org/officeDocument/2006/relationships/slide" Target="slide15.xml"/><Relationship Id="rId12" Type="http://schemas.openxmlformats.org/officeDocument/2006/relationships/slide" Target="slide47.xml"/><Relationship Id="rId17" Type="http://schemas.openxmlformats.org/officeDocument/2006/relationships/slide" Target="slide61.xml"/><Relationship Id="rId2" Type="http://schemas.openxmlformats.org/officeDocument/2006/relationships/slide" Target="slide5.xml"/><Relationship Id="rId16" Type="http://schemas.openxmlformats.org/officeDocument/2006/relationships/slide" Target="slide60.xml"/><Relationship Id="rId20" Type="http://schemas.openxmlformats.org/officeDocument/2006/relationships/slide" Target="slide68.xml"/><Relationship Id="rId1" Type="http://schemas.openxmlformats.org/officeDocument/2006/relationships/slideLayout" Target="../slideLayouts/slideLayout34.xml"/><Relationship Id="rId6" Type="http://schemas.openxmlformats.org/officeDocument/2006/relationships/slide" Target="slide9.xml"/><Relationship Id="rId11" Type="http://schemas.openxmlformats.org/officeDocument/2006/relationships/slide" Target="slide37.xml"/><Relationship Id="rId5" Type="http://schemas.openxmlformats.org/officeDocument/2006/relationships/slide" Target="slide8.xml"/><Relationship Id="rId15" Type="http://schemas.openxmlformats.org/officeDocument/2006/relationships/slide" Target="slide58.xml"/><Relationship Id="rId10" Type="http://schemas.openxmlformats.org/officeDocument/2006/relationships/slide" Target="slide34.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22.xml"/><Relationship Id="rId14" Type="http://schemas.openxmlformats.org/officeDocument/2006/relationships/slide" Target="slide46.xml"/></Relationships>
</file>

<file path=ppt/slides/_rels/slide3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32.xml"/><Relationship Id="rId1" Type="http://schemas.openxmlformats.org/officeDocument/2006/relationships/vmlDrawing" Target="../drawings/vmlDrawing14.vml"/><Relationship Id="rId6" Type="http://schemas.openxmlformats.org/officeDocument/2006/relationships/image" Target="../media/image100.wmf"/><Relationship Id="rId5" Type="http://schemas.openxmlformats.org/officeDocument/2006/relationships/oleObject" Target="../embeddings/oleObject50.bin"/><Relationship Id="rId4" Type="http://schemas.openxmlformats.org/officeDocument/2006/relationships/image" Target="../media/image99.wmf"/><Relationship Id="rId9" Type="http://schemas.openxmlformats.org/officeDocument/2006/relationships/image" Target="../media/image102.jpg"/></Relationships>
</file>

<file path=ppt/slides/_rels/slide3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56.bin"/><Relationship Id="rId18" Type="http://schemas.openxmlformats.org/officeDocument/2006/relationships/image" Target="../media/image110.wmf"/><Relationship Id="rId3" Type="http://schemas.openxmlformats.org/officeDocument/2006/relationships/image" Target="../media/image103.jpg"/><Relationship Id="rId7" Type="http://schemas.openxmlformats.org/officeDocument/2006/relationships/oleObject" Target="../embeddings/oleObject53.bin"/><Relationship Id="rId12" Type="http://schemas.openxmlformats.org/officeDocument/2006/relationships/image" Target="../media/image107.wmf"/><Relationship Id="rId17" Type="http://schemas.openxmlformats.org/officeDocument/2006/relationships/oleObject" Target="../embeddings/oleObject58.bin"/><Relationship Id="rId2" Type="http://schemas.openxmlformats.org/officeDocument/2006/relationships/slideLayout" Target="../slideLayouts/slideLayout32.xml"/><Relationship Id="rId16" Type="http://schemas.openxmlformats.org/officeDocument/2006/relationships/image" Target="../media/image109.wmf"/><Relationship Id="rId20" Type="http://schemas.openxmlformats.org/officeDocument/2006/relationships/image" Target="../media/image111.wmf"/><Relationship Id="rId1" Type="http://schemas.openxmlformats.org/officeDocument/2006/relationships/vmlDrawing" Target="../drawings/vmlDrawing15.vml"/><Relationship Id="rId6" Type="http://schemas.openxmlformats.org/officeDocument/2006/relationships/image" Target="../media/image104.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106.wmf"/><Relationship Id="rId19" Type="http://schemas.openxmlformats.org/officeDocument/2006/relationships/oleObject" Target="../embeddings/oleObject59.bin"/><Relationship Id="rId4" Type="http://schemas.openxmlformats.org/officeDocument/2006/relationships/image" Target="../media/image112.jpg"/><Relationship Id="rId9" Type="http://schemas.openxmlformats.org/officeDocument/2006/relationships/oleObject" Target="../embeddings/oleObject54.bin"/><Relationship Id="rId14" Type="http://schemas.openxmlformats.org/officeDocument/2006/relationships/image" Target="../media/image108.wmf"/></Relationships>
</file>

<file path=ppt/slides/_rels/slide3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19.jpeg"/><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118.wmf"/><Relationship Id="rId2" Type="http://schemas.openxmlformats.org/officeDocument/2006/relationships/slideLayout" Target="../slideLayouts/slideLayout32.xml"/><Relationship Id="rId1" Type="http://schemas.openxmlformats.org/officeDocument/2006/relationships/vmlDrawing" Target="../drawings/vmlDrawing16.vml"/><Relationship Id="rId6" Type="http://schemas.openxmlformats.org/officeDocument/2006/relationships/image" Target="../media/image115.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63.bin"/><Relationship Id="rId14" Type="http://schemas.openxmlformats.org/officeDocument/2006/relationships/image" Target="../media/image120.png"/></Relationships>
</file>

<file path=ppt/slides/_rels/slide3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slideLayout" Target="../slideLayouts/slideLayout32.xml"/><Relationship Id="rId1" Type="http://schemas.openxmlformats.org/officeDocument/2006/relationships/vmlDrawing" Target="../drawings/vmlDrawing17.vml"/><Relationship Id="rId5" Type="http://schemas.openxmlformats.org/officeDocument/2006/relationships/image" Target="../media/image121.wmf"/><Relationship Id="rId4" Type="http://schemas.openxmlformats.org/officeDocument/2006/relationships/oleObject" Target="../embeddings/oleObject65.bin"/></Relationships>
</file>

<file path=ppt/slides/_rels/slide41.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image" Target="../media/image126.jpg"/><Relationship Id="rId7" Type="http://schemas.openxmlformats.org/officeDocument/2006/relationships/oleObject" Target="../embeddings/oleObject67.bin"/><Relationship Id="rId2" Type="http://schemas.openxmlformats.org/officeDocument/2006/relationships/slideLayout" Target="../slideLayouts/slideLayout32.xml"/><Relationship Id="rId1" Type="http://schemas.openxmlformats.org/officeDocument/2006/relationships/vmlDrawing" Target="../drawings/vmlDrawing18.vml"/><Relationship Id="rId6" Type="http://schemas.openxmlformats.org/officeDocument/2006/relationships/image" Target="../media/image127.jpg"/><Relationship Id="rId5" Type="http://schemas.openxmlformats.org/officeDocument/2006/relationships/image" Target="../media/image123.wmf"/><Relationship Id="rId10" Type="http://schemas.openxmlformats.org/officeDocument/2006/relationships/image" Target="../media/image125.wmf"/><Relationship Id="rId4" Type="http://schemas.openxmlformats.org/officeDocument/2006/relationships/oleObject" Target="../embeddings/oleObject66.bin"/><Relationship Id="rId9" Type="http://schemas.openxmlformats.org/officeDocument/2006/relationships/oleObject" Target="../embeddings/oleObject6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32.wmf"/><Relationship Id="rId3" Type="http://schemas.openxmlformats.org/officeDocument/2006/relationships/image" Target="../media/image133.jpg"/><Relationship Id="rId7" Type="http://schemas.openxmlformats.org/officeDocument/2006/relationships/image" Target="../media/image129.wmf"/><Relationship Id="rId12" Type="http://schemas.openxmlformats.org/officeDocument/2006/relationships/oleObject" Target="../embeddings/oleObject73.bin"/><Relationship Id="rId2" Type="http://schemas.openxmlformats.org/officeDocument/2006/relationships/slideLayout" Target="../slideLayouts/slideLayout32.xml"/><Relationship Id="rId1" Type="http://schemas.openxmlformats.org/officeDocument/2006/relationships/vmlDrawing" Target="../drawings/vmlDrawing19.vml"/><Relationship Id="rId6" Type="http://schemas.openxmlformats.org/officeDocument/2006/relationships/oleObject" Target="../embeddings/oleObject70.bin"/><Relationship Id="rId11" Type="http://schemas.openxmlformats.org/officeDocument/2006/relationships/image" Target="../media/image131.wmf"/><Relationship Id="rId5" Type="http://schemas.openxmlformats.org/officeDocument/2006/relationships/image" Target="../media/image128.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130.wmf"/></Relationships>
</file>

<file path=ppt/slides/_rels/slide43.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32.xml"/><Relationship Id="rId1" Type="http://schemas.openxmlformats.org/officeDocument/2006/relationships/vmlDrawing" Target="../drawings/vmlDrawing20.vml"/><Relationship Id="rId5" Type="http://schemas.openxmlformats.org/officeDocument/2006/relationships/image" Target="../media/image139.jpg"/><Relationship Id="rId4" Type="http://schemas.openxmlformats.org/officeDocument/2006/relationships/image" Target="../media/image138.wmf"/></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slideLayout" Target="../slideLayouts/slideLayout32.xml"/><Relationship Id="rId1" Type="http://schemas.openxmlformats.org/officeDocument/2006/relationships/vmlDrawing" Target="../drawings/vmlDrawing21.vml"/><Relationship Id="rId5" Type="http://schemas.openxmlformats.org/officeDocument/2006/relationships/image" Target="../media/image140.wmf"/><Relationship Id="rId4" Type="http://schemas.openxmlformats.org/officeDocument/2006/relationships/oleObject" Target="../embeddings/oleObject75.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46.wmf"/><Relationship Id="rId3" Type="http://schemas.openxmlformats.org/officeDocument/2006/relationships/image" Target="../media/image148.jpg"/><Relationship Id="rId7" Type="http://schemas.openxmlformats.org/officeDocument/2006/relationships/image" Target="../media/image143.wmf"/><Relationship Id="rId12" Type="http://schemas.openxmlformats.org/officeDocument/2006/relationships/oleObject" Target="../embeddings/oleObject80.bin"/><Relationship Id="rId2" Type="http://schemas.openxmlformats.org/officeDocument/2006/relationships/slideLayout" Target="../slideLayouts/slideLayout32.xml"/><Relationship Id="rId1" Type="http://schemas.openxmlformats.org/officeDocument/2006/relationships/vmlDrawing" Target="../drawings/vmlDrawing22.vml"/><Relationship Id="rId6" Type="http://schemas.openxmlformats.org/officeDocument/2006/relationships/oleObject" Target="../embeddings/oleObject77.bin"/><Relationship Id="rId11" Type="http://schemas.openxmlformats.org/officeDocument/2006/relationships/image" Target="../media/image145.wmf"/><Relationship Id="rId5" Type="http://schemas.openxmlformats.org/officeDocument/2006/relationships/image" Target="../media/image142.wmf"/><Relationship Id="rId15" Type="http://schemas.openxmlformats.org/officeDocument/2006/relationships/image" Target="../media/image147.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44.wmf"/><Relationship Id="rId14" Type="http://schemas.openxmlformats.org/officeDocument/2006/relationships/oleObject" Target="../embeddings/oleObject81.bin"/></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9.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oleObject" Target="../embeddings/oleObject86.bin"/><Relationship Id="rId18" Type="http://schemas.openxmlformats.org/officeDocument/2006/relationships/image" Target="../media/image157.wmf"/><Relationship Id="rId3" Type="http://schemas.openxmlformats.org/officeDocument/2006/relationships/image" Target="../media/image150.jpg"/><Relationship Id="rId7" Type="http://schemas.openxmlformats.org/officeDocument/2006/relationships/image" Target="../media/image152.wmf"/><Relationship Id="rId12" Type="http://schemas.openxmlformats.org/officeDocument/2006/relationships/image" Target="../media/image154.wmf"/><Relationship Id="rId17" Type="http://schemas.openxmlformats.org/officeDocument/2006/relationships/oleObject" Target="../embeddings/oleObject88.bin"/><Relationship Id="rId2" Type="http://schemas.openxmlformats.org/officeDocument/2006/relationships/slideLayout" Target="../slideLayouts/slideLayout32.xml"/><Relationship Id="rId16" Type="http://schemas.openxmlformats.org/officeDocument/2006/relationships/image" Target="../media/image156.wmf"/><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oleObject" Target="../embeddings/oleObject85.bin"/><Relationship Id="rId5" Type="http://schemas.openxmlformats.org/officeDocument/2006/relationships/image" Target="../media/image151.wmf"/><Relationship Id="rId15" Type="http://schemas.openxmlformats.org/officeDocument/2006/relationships/oleObject" Target="../embeddings/oleObject87.bin"/><Relationship Id="rId10" Type="http://schemas.openxmlformats.org/officeDocument/2006/relationships/image" Target="../media/image158.jpg"/><Relationship Id="rId4" Type="http://schemas.openxmlformats.org/officeDocument/2006/relationships/oleObject" Target="../embeddings/oleObject82.bin"/><Relationship Id="rId9" Type="http://schemas.openxmlformats.org/officeDocument/2006/relationships/image" Target="../media/image153.wmf"/><Relationship Id="rId14" Type="http://schemas.openxmlformats.org/officeDocument/2006/relationships/image" Target="../media/image155.wmf"/></Relationships>
</file>

<file path=ppt/slides/_rels/slide52.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94.bin"/><Relationship Id="rId18" Type="http://schemas.openxmlformats.org/officeDocument/2006/relationships/image" Target="../media/image166.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63.wmf"/><Relationship Id="rId17" Type="http://schemas.openxmlformats.org/officeDocument/2006/relationships/oleObject" Target="../embeddings/oleObject96.bin"/><Relationship Id="rId2" Type="http://schemas.openxmlformats.org/officeDocument/2006/relationships/slideLayout" Target="../slideLayouts/slideLayout32.xml"/><Relationship Id="rId16" Type="http://schemas.openxmlformats.org/officeDocument/2006/relationships/image" Target="../media/image165.wmf"/><Relationship Id="rId1" Type="http://schemas.openxmlformats.org/officeDocument/2006/relationships/vmlDrawing" Target="../drawings/vmlDrawing24.vml"/><Relationship Id="rId6" Type="http://schemas.openxmlformats.org/officeDocument/2006/relationships/image" Target="../media/image160.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92.bin"/><Relationship Id="rId14" Type="http://schemas.openxmlformats.org/officeDocument/2006/relationships/image" Target="../media/image164.wmf"/></Relationships>
</file>

<file path=ppt/slides/_rels/slide53.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image" Target="../media/image172.jpg"/><Relationship Id="rId7" Type="http://schemas.openxmlformats.org/officeDocument/2006/relationships/oleObject" Target="../embeddings/oleObject98.bin"/><Relationship Id="rId2" Type="http://schemas.openxmlformats.org/officeDocument/2006/relationships/slideLayout" Target="../slideLayouts/slideLayout32.xml"/><Relationship Id="rId1" Type="http://schemas.openxmlformats.org/officeDocument/2006/relationships/vmlDrawing" Target="../drawings/vmlDrawing25.vml"/><Relationship Id="rId6" Type="http://schemas.openxmlformats.org/officeDocument/2006/relationships/image" Target="../media/image170.wmf"/><Relationship Id="rId5" Type="http://schemas.openxmlformats.org/officeDocument/2006/relationships/oleObject" Target="../embeddings/oleObject97.bin"/><Relationship Id="rId4" Type="http://schemas.openxmlformats.org/officeDocument/2006/relationships/image" Target="../media/image173.jpg"/></Relationships>
</file>

<file path=ppt/slides/_rels/slide57.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103.bin"/><Relationship Id="rId3" Type="http://schemas.openxmlformats.org/officeDocument/2006/relationships/image" Target="../media/image180.jpg"/><Relationship Id="rId7" Type="http://schemas.openxmlformats.org/officeDocument/2006/relationships/oleObject" Target="../embeddings/oleObject100.bin"/><Relationship Id="rId12" Type="http://schemas.openxmlformats.org/officeDocument/2006/relationships/image" Target="../media/image177.wmf"/><Relationship Id="rId2" Type="http://schemas.openxmlformats.org/officeDocument/2006/relationships/slideLayout" Target="../slideLayouts/slideLayout32.xml"/><Relationship Id="rId16" Type="http://schemas.openxmlformats.org/officeDocument/2006/relationships/image" Target="../media/image179.wmf"/><Relationship Id="rId1" Type="http://schemas.openxmlformats.org/officeDocument/2006/relationships/vmlDrawing" Target="../drawings/vmlDrawing26.vml"/><Relationship Id="rId6" Type="http://schemas.openxmlformats.org/officeDocument/2006/relationships/image" Target="../media/image174.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oleObject" Target="../embeddings/oleObject104.bin"/><Relationship Id="rId10" Type="http://schemas.openxmlformats.org/officeDocument/2006/relationships/image" Target="../media/image176.wmf"/><Relationship Id="rId4" Type="http://schemas.openxmlformats.org/officeDocument/2006/relationships/image" Target="../media/image181.jpg"/><Relationship Id="rId9" Type="http://schemas.openxmlformats.org/officeDocument/2006/relationships/oleObject" Target="../embeddings/oleObject101.bin"/><Relationship Id="rId14" Type="http://schemas.openxmlformats.org/officeDocument/2006/relationships/image" Target="../media/image178.wmf"/></Relationships>
</file>

<file path=ppt/slides/_rels/slide58.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09.bin"/><Relationship Id="rId3" Type="http://schemas.openxmlformats.org/officeDocument/2006/relationships/image" Target="../media/image187.jpg"/><Relationship Id="rId7" Type="http://schemas.openxmlformats.org/officeDocument/2006/relationships/oleObject" Target="../embeddings/oleObject106.bin"/><Relationship Id="rId12" Type="http://schemas.openxmlformats.org/officeDocument/2006/relationships/image" Target="../media/image185.wmf"/><Relationship Id="rId2" Type="http://schemas.openxmlformats.org/officeDocument/2006/relationships/slideLayout" Target="../slideLayouts/slideLayout32.xml"/><Relationship Id="rId1" Type="http://schemas.openxmlformats.org/officeDocument/2006/relationships/vmlDrawing" Target="../drawings/vmlDrawing27.vml"/><Relationship Id="rId6" Type="http://schemas.openxmlformats.org/officeDocument/2006/relationships/image" Target="../media/image182.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84.wmf"/><Relationship Id="rId4" Type="http://schemas.openxmlformats.org/officeDocument/2006/relationships/image" Target="../media/image188.jpg"/><Relationship Id="rId9" Type="http://schemas.openxmlformats.org/officeDocument/2006/relationships/oleObject" Target="../embeddings/oleObject107.bin"/><Relationship Id="rId14" Type="http://schemas.openxmlformats.org/officeDocument/2006/relationships/image" Target="../media/image186.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image" Target="../media/image192.jpg"/><Relationship Id="rId7" Type="http://schemas.openxmlformats.org/officeDocument/2006/relationships/image" Target="../media/image190.wmf"/><Relationship Id="rId2" Type="http://schemas.openxmlformats.org/officeDocument/2006/relationships/slideLayout" Target="../slideLayouts/slideLayout32.xml"/><Relationship Id="rId1" Type="http://schemas.openxmlformats.org/officeDocument/2006/relationships/vmlDrawing" Target="../drawings/vmlDrawing28.vml"/><Relationship Id="rId6" Type="http://schemas.openxmlformats.org/officeDocument/2006/relationships/oleObject" Target="../embeddings/oleObject111.bin"/><Relationship Id="rId5" Type="http://schemas.openxmlformats.org/officeDocument/2006/relationships/image" Target="../media/image189.wmf"/><Relationship Id="rId4" Type="http://schemas.openxmlformats.org/officeDocument/2006/relationships/oleObject" Target="../embeddings/oleObject110.bin"/><Relationship Id="rId9" Type="http://schemas.openxmlformats.org/officeDocument/2006/relationships/image" Target="../media/image191.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19.jpg"/><Relationship Id="rId4" Type="http://schemas.openxmlformats.org/officeDocument/2006/relationships/image" Target="../media/image18.wmf"/></Relationships>
</file>

<file path=ppt/slides/_rels/slide60.xml.rels><?xml version="1.0" encoding="UTF-8" standalone="yes"?>
<Relationships xmlns="http://schemas.openxmlformats.org/package/2006/relationships"><Relationship Id="rId3" Type="http://schemas.openxmlformats.org/officeDocument/2006/relationships/image" Target="../media/image195.jpg"/><Relationship Id="rId7" Type="http://schemas.openxmlformats.org/officeDocument/2006/relationships/image" Target="../media/image194.wmf"/><Relationship Id="rId2" Type="http://schemas.openxmlformats.org/officeDocument/2006/relationships/slideLayout" Target="../slideLayouts/slideLayout32.xml"/><Relationship Id="rId1" Type="http://schemas.openxmlformats.org/officeDocument/2006/relationships/vmlDrawing" Target="../drawings/vmlDrawing29.vml"/><Relationship Id="rId6" Type="http://schemas.openxmlformats.org/officeDocument/2006/relationships/oleObject" Target="../embeddings/oleObject114.bin"/><Relationship Id="rId5" Type="http://schemas.openxmlformats.org/officeDocument/2006/relationships/image" Target="../media/image193.wmf"/><Relationship Id="rId4" Type="http://schemas.openxmlformats.org/officeDocument/2006/relationships/oleObject" Target="../embeddings/oleObject113.bin"/></Relationships>
</file>

<file path=ppt/slides/_rels/slide61.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jpeg"/><Relationship Id="rId7" Type="http://schemas.openxmlformats.org/officeDocument/2006/relationships/image" Target="../media/image198.wmf"/><Relationship Id="rId2" Type="http://schemas.openxmlformats.org/officeDocument/2006/relationships/slideLayout" Target="../slideLayouts/slideLayout32.xml"/><Relationship Id="rId1" Type="http://schemas.openxmlformats.org/officeDocument/2006/relationships/vmlDrawing" Target="../drawings/vmlDrawing30.vml"/><Relationship Id="rId6" Type="http://schemas.openxmlformats.org/officeDocument/2006/relationships/oleObject" Target="../embeddings/oleObject116.bin"/><Relationship Id="rId5" Type="http://schemas.openxmlformats.org/officeDocument/2006/relationships/image" Target="../media/image197.wmf"/><Relationship Id="rId4" Type="http://schemas.openxmlformats.org/officeDocument/2006/relationships/oleObject" Target="../embeddings/oleObject115.bin"/></Relationships>
</file>

<file path=ppt/slides/_rels/slide63.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32.xml"/><Relationship Id="rId1" Type="http://schemas.openxmlformats.org/officeDocument/2006/relationships/vmlDrawing" Target="../drawings/vmlDrawing31.vml"/><Relationship Id="rId6" Type="http://schemas.openxmlformats.org/officeDocument/2006/relationships/image" Target="../media/image201.wmf"/><Relationship Id="rId5" Type="http://schemas.openxmlformats.org/officeDocument/2006/relationships/oleObject" Target="../embeddings/oleObject118.bin"/><Relationship Id="rId10" Type="http://schemas.openxmlformats.org/officeDocument/2006/relationships/image" Target="../media/image203.wmf"/><Relationship Id="rId4" Type="http://schemas.openxmlformats.org/officeDocument/2006/relationships/image" Target="../media/image200.wmf"/><Relationship Id="rId9" Type="http://schemas.openxmlformats.org/officeDocument/2006/relationships/oleObject" Target="../embeddings/oleObject120.bin"/></Relationships>
</file>

<file path=ppt/slides/_rels/slide64.xml.rels><?xml version="1.0" encoding="UTF-8" standalone="yes"?>
<Relationships xmlns="http://schemas.openxmlformats.org/package/2006/relationships"><Relationship Id="rId3" Type="http://schemas.openxmlformats.org/officeDocument/2006/relationships/image" Target="../media/image206.jpg"/><Relationship Id="rId7" Type="http://schemas.openxmlformats.org/officeDocument/2006/relationships/image" Target="../media/image205.wmf"/><Relationship Id="rId2" Type="http://schemas.openxmlformats.org/officeDocument/2006/relationships/slideLayout" Target="../slideLayouts/slideLayout32.xml"/><Relationship Id="rId1" Type="http://schemas.openxmlformats.org/officeDocument/2006/relationships/vmlDrawing" Target="../drawings/vmlDrawing32.vml"/><Relationship Id="rId6" Type="http://schemas.openxmlformats.org/officeDocument/2006/relationships/oleObject" Target="../embeddings/oleObject122.bin"/><Relationship Id="rId5" Type="http://schemas.openxmlformats.org/officeDocument/2006/relationships/image" Target="../media/image204.wmf"/><Relationship Id="rId4" Type="http://schemas.openxmlformats.org/officeDocument/2006/relationships/oleObject" Target="../embeddings/oleObject12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25.bin"/><Relationship Id="rId13" Type="http://schemas.openxmlformats.org/officeDocument/2006/relationships/image" Target="../media/image211.wmf"/><Relationship Id="rId3" Type="http://schemas.openxmlformats.org/officeDocument/2006/relationships/image" Target="../media/image213.jpg"/><Relationship Id="rId7" Type="http://schemas.openxmlformats.org/officeDocument/2006/relationships/image" Target="../media/image208.wmf"/><Relationship Id="rId12" Type="http://schemas.openxmlformats.org/officeDocument/2006/relationships/oleObject" Target="../embeddings/oleObject127.bin"/><Relationship Id="rId2" Type="http://schemas.openxmlformats.org/officeDocument/2006/relationships/slideLayout" Target="../slideLayouts/slideLayout32.xml"/><Relationship Id="rId1" Type="http://schemas.openxmlformats.org/officeDocument/2006/relationships/vmlDrawing" Target="../drawings/vmlDrawing33.vml"/><Relationship Id="rId6" Type="http://schemas.openxmlformats.org/officeDocument/2006/relationships/oleObject" Target="../embeddings/oleObject124.bin"/><Relationship Id="rId11" Type="http://schemas.openxmlformats.org/officeDocument/2006/relationships/image" Target="../media/image210.wmf"/><Relationship Id="rId5" Type="http://schemas.openxmlformats.org/officeDocument/2006/relationships/image" Target="../media/image207.wmf"/><Relationship Id="rId15" Type="http://schemas.openxmlformats.org/officeDocument/2006/relationships/image" Target="../media/image212.wmf"/><Relationship Id="rId10" Type="http://schemas.openxmlformats.org/officeDocument/2006/relationships/oleObject" Target="../embeddings/oleObject126.bin"/><Relationship Id="rId4" Type="http://schemas.openxmlformats.org/officeDocument/2006/relationships/oleObject" Target="../embeddings/oleObject123.bin"/><Relationship Id="rId9" Type="http://schemas.openxmlformats.org/officeDocument/2006/relationships/image" Target="../media/image209.wmf"/><Relationship Id="rId14" Type="http://schemas.openxmlformats.org/officeDocument/2006/relationships/oleObject" Target="../embeddings/oleObject128.bin"/></Relationships>
</file>

<file path=ppt/slides/_rels/slide66.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7.jpg"/><Relationship Id="rId7" Type="http://schemas.openxmlformats.org/officeDocument/2006/relationships/oleObject" Target="../embeddings/oleObject130.bin"/><Relationship Id="rId2" Type="http://schemas.openxmlformats.org/officeDocument/2006/relationships/slideLayout" Target="../slideLayouts/slideLayout32.xml"/><Relationship Id="rId1" Type="http://schemas.openxmlformats.org/officeDocument/2006/relationships/vmlDrawing" Target="../drawings/vmlDrawing34.vml"/><Relationship Id="rId6" Type="http://schemas.openxmlformats.org/officeDocument/2006/relationships/image" Target="../media/image214.wmf"/><Relationship Id="rId5" Type="http://schemas.openxmlformats.org/officeDocument/2006/relationships/oleObject" Target="../embeddings/oleObject129.bin"/><Relationship Id="rId10" Type="http://schemas.openxmlformats.org/officeDocument/2006/relationships/image" Target="../media/image216.wmf"/><Relationship Id="rId4" Type="http://schemas.openxmlformats.org/officeDocument/2006/relationships/image" Target="../media/image218.jpg"/><Relationship Id="rId9" Type="http://schemas.openxmlformats.org/officeDocument/2006/relationships/oleObject" Target="../embeddings/oleObject13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image" Target="../media/image222.jpg"/><Relationship Id="rId7" Type="http://schemas.openxmlformats.org/officeDocument/2006/relationships/image" Target="../media/image220.wmf"/><Relationship Id="rId2" Type="http://schemas.openxmlformats.org/officeDocument/2006/relationships/slideLayout" Target="../slideLayouts/slideLayout32.xml"/><Relationship Id="rId1" Type="http://schemas.openxmlformats.org/officeDocument/2006/relationships/vmlDrawing" Target="../drawings/vmlDrawing35.vml"/><Relationship Id="rId6" Type="http://schemas.openxmlformats.org/officeDocument/2006/relationships/oleObject" Target="../embeddings/oleObject133.bin"/><Relationship Id="rId5" Type="http://schemas.openxmlformats.org/officeDocument/2006/relationships/image" Target="../media/image219.wmf"/><Relationship Id="rId4" Type="http://schemas.openxmlformats.org/officeDocument/2006/relationships/oleObject" Target="../embeddings/oleObject132.bin"/><Relationship Id="rId9" Type="http://schemas.openxmlformats.org/officeDocument/2006/relationships/image" Target="../media/image221.wmf"/></Relationships>
</file>

<file path=ppt/slides/_rels/slide68.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slideLayout" Target="../slideLayouts/slideLayout32.xml"/><Relationship Id="rId1" Type="http://schemas.openxmlformats.org/officeDocument/2006/relationships/vmlDrawing" Target="../drawings/vmlDrawing36.vml"/><Relationship Id="rId5" Type="http://schemas.openxmlformats.org/officeDocument/2006/relationships/image" Target="../media/image223.wmf"/><Relationship Id="rId4" Type="http://schemas.openxmlformats.org/officeDocument/2006/relationships/oleObject" Target="../embeddings/oleObject135.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image" Target="../media/image228.jpg"/><Relationship Id="rId7" Type="http://schemas.openxmlformats.org/officeDocument/2006/relationships/image" Target="../media/image226.wmf"/><Relationship Id="rId2" Type="http://schemas.openxmlformats.org/officeDocument/2006/relationships/slideLayout" Target="../slideLayouts/slideLayout32.xml"/><Relationship Id="rId1" Type="http://schemas.openxmlformats.org/officeDocument/2006/relationships/vmlDrawing" Target="../drawings/vmlDrawing37.vml"/><Relationship Id="rId6" Type="http://schemas.openxmlformats.org/officeDocument/2006/relationships/oleObject" Target="../embeddings/oleObject137.bin"/><Relationship Id="rId5" Type="http://schemas.openxmlformats.org/officeDocument/2006/relationships/image" Target="../media/image225.wmf"/><Relationship Id="rId4" Type="http://schemas.openxmlformats.org/officeDocument/2006/relationships/oleObject" Target="../embeddings/oleObject136.bin"/><Relationship Id="rId9" Type="http://schemas.openxmlformats.org/officeDocument/2006/relationships/image" Target="../media/image227.wmf"/></Relationships>
</file>

<file path=ppt/slides/_rels/slide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22.jpg"/><Relationship Id="rId7" Type="http://schemas.openxmlformats.org/officeDocument/2006/relationships/oleObject" Target="../embeddings/oleObject3.bin"/><Relationship Id="rId2" Type="http://schemas.openxmlformats.org/officeDocument/2006/relationships/slideLayout" Target="../slideLayouts/slideLayout27.xml"/><Relationship Id="rId1" Type="http://schemas.openxmlformats.org/officeDocument/2006/relationships/vmlDrawing" Target="../drawings/vmlDrawing3.v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21.wmf"/><Relationship Id="rId4" Type="http://schemas.openxmlformats.org/officeDocument/2006/relationships/image" Target="../media/image23.jpg"/><Relationship Id="rId9"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8" Type="http://schemas.openxmlformats.org/officeDocument/2006/relationships/image" Target="../media/image233.jpg"/><Relationship Id="rId3" Type="http://schemas.openxmlformats.org/officeDocument/2006/relationships/image" Target="../media/image228.jpg"/><Relationship Id="rId7" Type="http://schemas.openxmlformats.org/officeDocument/2006/relationships/image" Target="../media/image230.wmf"/><Relationship Id="rId12" Type="http://schemas.openxmlformats.org/officeDocument/2006/relationships/image" Target="../media/image232.wmf"/><Relationship Id="rId2" Type="http://schemas.openxmlformats.org/officeDocument/2006/relationships/slideLayout" Target="../slideLayouts/slideLayout32.xml"/><Relationship Id="rId1" Type="http://schemas.openxmlformats.org/officeDocument/2006/relationships/vmlDrawing" Target="../drawings/vmlDrawing38.vml"/><Relationship Id="rId6" Type="http://schemas.openxmlformats.org/officeDocument/2006/relationships/oleObject" Target="../embeddings/oleObject140.bin"/><Relationship Id="rId11" Type="http://schemas.openxmlformats.org/officeDocument/2006/relationships/oleObject" Target="../embeddings/oleObject142.bin"/><Relationship Id="rId5" Type="http://schemas.openxmlformats.org/officeDocument/2006/relationships/image" Target="../media/image229.wmf"/><Relationship Id="rId10" Type="http://schemas.openxmlformats.org/officeDocument/2006/relationships/image" Target="../media/image231.wmf"/><Relationship Id="rId4" Type="http://schemas.openxmlformats.org/officeDocument/2006/relationships/oleObject" Target="../embeddings/oleObject139.bin"/><Relationship Id="rId9" Type="http://schemas.openxmlformats.org/officeDocument/2006/relationships/oleObject" Target="../embeddings/oleObject141.bin"/></Relationships>
</file>

<file path=ppt/slides/_rels/slide71.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g"/><Relationship Id="rId2" Type="http://schemas.openxmlformats.org/officeDocument/2006/relationships/slideLayout" Target="../slideLayouts/slideLayout27.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80742"/>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descr="A free body diagram of the mass shows a normal force at 25 degrees from vertical, the weight going straight down, the 225 Newton rope tension at 25 degrees from horizontal, and the friction force opposing the 225 Newton force, also 25 degrees from horizontal but going in the opposite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114800"/>
            <a:ext cx="3194999" cy="1899450"/>
          </a:xfrm>
          <a:prstGeom prst="rect">
            <a:avLst/>
          </a:prstGeom>
        </p:spPr>
      </p:pic>
      <p:graphicFrame>
        <p:nvGraphicFramePr>
          <p:cNvPr id="15" name="Object 14"/>
          <p:cNvGraphicFramePr>
            <a:graphicFrameLocks noChangeAspect="1"/>
          </p:cNvGraphicFramePr>
          <p:nvPr>
            <p:extLst>
              <p:ext uri="{D42A27DB-BD31-4B8C-83A1-F6EECF244321}">
                <p14:modId xmlns:p14="http://schemas.microsoft.com/office/powerpoint/2010/main" val="3831330385"/>
              </p:ext>
            </p:extLst>
          </p:nvPr>
        </p:nvGraphicFramePr>
        <p:xfrm>
          <a:off x="4326929" y="4885195"/>
          <a:ext cx="362348" cy="326110"/>
        </p:xfrm>
        <a:graphic>
          <a:graphicData uri="http://schemas.openxmlformats.org/presentationml/2006/ole">
            <mc:AlternateContent xmlns:mc="http://schemas.openxmlformats.org/markup-compatibility/2006">
              <mc:Choice xmlns:v="urn:schemas-microsoft-com:vml" Requires="v">
                <p:oleObj spid="_x0000_s26910" name="Equation" r:id="rId4" imgW="126720" imgH="114120" progId="Equation.DSMT4">
                  <p:embed/>
                </p:oleObj>
              </mc:Choice>
              <mc:Fallback>
                <p:oleObj name="Equation" r:id="rId4" imgW="126720" imgH="114120" progId="Equation.DSMT4">
                  <p:embed/>
                  <p:pic>
                    <p:nvPicPr>
                      <p:cNvPr id="0" name=""/>
                      <p:cNvPicPr/>
                      <p:nvPr/>
                    </p:nvPicPr>
                    <p:blipFill>
                      <a:blip r:embed="rId5"/>
                      <a:stretch>
                        <a:fillRect/>
                      </a:stretch>
                    </p:blipFill>
                    <p:spPr>
                      <a:xfrm>
                        <a:off x="4326929" y="4885195"/>
                        <a:ext cx="362348" cy="326110"/>
                      </a:xfrm>
                      <a:prstGeom prst="rect">
                        <a:avLst/>
                      </a:prstGeom>
                    </p:spPr>
                  </p:pic>
                </p:oleObj>
              </mc:Fallback>
            </mc:AlternateContent>
          </a:graphicData>
        </a:graphic>
      </p:graphicFrame>
      <p:sp>
        <p:nvSpPr>
          <p:cNvPr id="6" name="Content Placeholder 5"/>
          <p:cNvSpPr>
            <a:spLocks noGrp="1"/>
          </p:cNvSpPr>
          <p:nvPr>
            <p:ph idx="13"/>
          </p:nvPr>
        </p:nvSpPr>
        <p:spPr>
          <a:xfrm>
            <a:off x="457200" y="1600200"/>
            <a:ext cx="8229600" cy="838200"/>
          </a:xfrm>
        </p:spPr>
        <p:txBody>
          <a:bodyPr/>
          <a:lstStyle/>
          <a:p>
            <a:r>
              <a:rPr lang="en-US" altLang="en-US" dirty="0"/>
              <a:t>Put the inertial terms for the body of interest on the kinetic diagram.</a:t>
            </a:r>
          </a:p>
        </p:txBody>
      </p:sp>
      <p:sp>
        <p:nvSpPr>
          <p:cNvPr id="7" name="Content Placeholder 6"/>
          <p:cNvSpPr>
            <a:spLocks noGrp="1"/>
          </p:cNvSpPr>
          <p:nvPr>
            <p:ph idx="14"/>
          </p:nvPr>
        </p:nvSpPr>
        <p:spPr>
          <a:xfrm>
            <a:off x="457200" y="2438400"/>
            <a:ext cx="8229600" cy="392152"/>
          </a:xfrm>
        </p:spPr>
        <p:txBody>
          <a:bodyPr/>
          <a:lstStyle/>
          <a:p>
            <a:r>
              <a:rPr lang="en-US" altLang="en-US" dirty="0"/>
              <a:t>1.  Isolate the body of interest (free body).</a:t>
            </a:r>
          </a:p>
        </p:txBody>
      </p:sp>
      <p:sp>
        <p:nvSpPr>
          <p:cNvPr id="8" name="Content Placeholder 7"/>
          <p:cNvSpPr>
            <a:spLocks noGrp="1"/>
          </p:cNvSpPr>
          <p:nvPr>
            <p:ph idx="15"/>
          </p:nvPr>
        </p:nvSpPr>
        <p:spPr>
          <a:xfrm>
            <a:off x="457200" y="2830552"/>
            <a:ext cx="8229600" cy="1094106"/>
          </a:xfrm>
        </p:spPr>
        <p:txBody>
          <a:bodyPr/>
          <a:lstStyle/>
          <a:p>
            <a:pPr marL="358775" indent="-358775"/>
            <a:r>
              <a:rPr lang="en-US" altLang="en-US" dirty="0"/>
              <a:t>2.  Draw in the mass times acceleration of the particle; if unknown, do this in the positive direction according to your chosen axes.</a:t>
            </a:r>
          </a:p>
        </p:txBody>
      </p:sp>
      <p:pic>
        <p:nvPicPr>
          <p:cNvPr id="17" name="Picture 16" descr="The kinetic diagram shows ma, the mass times the acceleration caused by the net for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833" y="4067449"/>
            <a:ext cx="2204653" cy="1723751"/>
          </a:xfrm>
          <a:prstGeom prst="rect">
            <a:avLst/>
          </a:prstGeom>
        </p:spPr>
      </p:pic>
      <p:graphicFrame>
        <p:nvGraphicFramePr>
          <p:cNvPr id="16" name="Object 15"/>
          <p:cNvGraphicFramePr>
            <a:graphicFrameLocks noChangeAspect="1"/>
          </p:cNvGraphicFramePr>
          <p:nvPr>
            <p:extLst>
              <p:ext uri="{D42A27DB-BD31-4B8C-83A1-F6EECF244321}">
                <p14:modId xmlns:p14="http://schemas.microsoft.com/office/powerpoint/2010/main" val="3068766403"/>
              </p:ext>
            </p:extLst>
          </p:nvPr>
        </p:nvGraphicFramePr>
        <p:xfrm>
          <a:off x="3086384" y="5982058"/>
          <a:ext cx="2971232" cy="507284"/>
        </p:xfrm>
        <a:graphic>
          <a:graphicData uri="http://schemas.openxmlformats.org/presentationml/2006/ole">
            <mc:AlternateContent xmlns:mc="http://schemas.openxmlformats.org/markup-compatibility/2006">
              <mc:Choice xmlns:v="urn:schemas-microsoft-com:vml" Requires="v">
                <p:oleObj spid="_x0000_s26911" name="Equation" r:id="rId7" imgW="1041120" imgH="177480" progId="Equation.DSMT4">
                  <p:embed/>
                </p:oleObj>
              </mc:Choice>
              <mc:Fallback>
                <p:oleObj name="Equation" r:id="rId7" imgW="1041120" imgH="177480" progId="Equation.DSMT4">
                  <p:embed/>
                  <p:pic>
                    <p:nvPicPr>
                      <p:cNvPr id="0" name=""/>
                      <p:cNvPicPr/>
                      <p:nvPr/>
                    </p:nvPicPr>
                    <p:blipFill>
                      <a:blip r:embed="rId8"/>
                      <a:stretch>
                        <a:fillRect/>
                      </a:stretch>
                    </p:blipFill>
                    <p:spPr>
                      <a:xfrm>
                        <a:off x="3086384" y="5982058"/>
                        <a:ext cx="2971232" cy="507284"/>
                      </a:xfrm>
                      <a:prstGeom prst="rect">
                        <a:avLst/>
                      </a:prstGeom>
                    </p:spPr>
                  </p:pic>
                </p:oleObj>
              </mc:Fallback>
            </mc:AlternateContent>
          </a:graphicData>
        </a:graphic>
      </p:graphicFrame>
    </p:spTree>
    <p:extLst>
      <p:ext uri="{BB962C8B-B14F-4D97-AF65-F5344CB8AC3E}">
        <p14:creationId xmlns:p14="http://schemas.microsoft.com/office/powerpoint/2010/main" val="251255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3" name="Content Placeholder 2"/>
          <p:cNvSpPr>
            <a:spLocks noGrp="1"/>
          </p:cNvSpPr>
          <p:nvPr>
            <p:ph idx="1"/>
          </p:nvPr>
        </p:nvSpPr>
        <p:spPr>
          <a:xfrm>
            <a:off x="457200" y="1676400"/>
            <a:ext cx="8229600" cy="1295400"/>
          </a:xfrm>
        </p:spPr>
        <p:txBody>
          <a:bodyPr/>
          <a:lstStyle/>
          <a:p>
            <a:r>
              <a:rPr lang="en-US" altLang="en-US" sz="2800" dirty="0"/>
              <a:t>Draw the FBD and KD for block A (note that the massless, frictionless pulleys are attached to block A and should be included in the system).  </a:t>
            </a:r>
          </a:p>
        </p:txBody>
      </p:sp>
      <p:pic>
        <p:nvPicPr>
          <p:cNvPr id="14" name="Picture 13" descr="Wedge A lies on a surface that is tilted up 25 degrees from the horizontal. The upper surface of wedge A is tilted a further 15 degrees. On wedge A lies mass B. The uphill side of mass B is attached to a rope which passes through two pulleys emerging parallel to the 25-degree sloped surface. The rope travels to a stationary pulley at the top of hill, passes through a pully, and returns to get attached to the uphill side of wedge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550" y="3112893"/>
            <a:ext cx="3798900" cy="3287907"/>
          </a:xfrm>
          <a:prstGeom prst="rect">
            <a:avLst/>
          </a:prstGeom>
        </p:spPr>
      </p:pic>
    </p:spTree>
    <p:extLst>
      <p:ext uri="{BB962C8B-B14F-4D97-AF65-F5344CB8AC3E}">
        <p14:creationId xmlns:p14="http://schemas.microsoft.com/office/powerpoint/2010/main" val="1776528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176123"/>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2595077" cy="2244777"/>
          </a:xfrm>
          <a:prstGeom prst="rect">
            <a:avLst/>
          </a:prstGeom>
        </p:spPr>
      </p:pic>
      <p:pic>
        <p:nvPicPr>
          <p:cNvPr id="15" name="Picture 14" descr="The free body diagram for wedge A includes the tension forces due to the rope, normal and frictional forces exerted on wedge A by block B, and normal and frictional forces exerted on wedge A by the surface it is sliding 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88" y="4038600"/>
            <a:ext cx="3481485" cy="2365921"/>
          </a:xfrm>
          <a:prstGeom prst="rect">
            <a:avLst/>
          </a:prstGeom>
        </p:spPr>
      </p:pic>
      <p:sp>
        <p:nvSpPr>
          <p:cNvPr id="6" name="Content Placeholder 5"/>
          <p:cNvSpPr>
            <a:spLocks noGrp="1"/>
          </p:cNvSpPr>
          <p:nvPr>
            <p:ph idx="13"/>
          </p:nvPr>
        </p:nvSpPr>
        <p:spPr>
          <a:xfrm>
            <a:off x="4724400" y="1657050"/>
            <a:ext cx="2209800" cy="343501"/>
          </a:xfrm>
        </p:spPr>
        <p:txBody>
          <a:bodyPr/>
          <a:lstStyle/>
          <a:p>
            <a:r>
              <a:rPr lang="en-US" altLang="en-US" sz="2000" dirty="0"/>
              <a:t>1.  Isolate body</a:t>
            </a:r>
          </a:p>
        </p:txBody>
      </p:sp>
      <p:sp>
        <p:nvSpPr>
          <p:cNvPr id="7" name="Content Placeholder 6"/>
          <p:cNvSpPr>
            <a:spLocks noGrp="1"/>
          </p:cNvSpPr>
          <p:nvPr>
            <p:ph idx="14"/>
          </p:nvPr>
        </p:nvSpPr>
        <p:spPr>
          <a:xfrm>
            <a:off x="4724400" y="2057400"/>
            <a:ext cx="1219200" cy="343501"/>
          </a:xfrm>
        </p:spPr>
        <p:txBody>
          <a:bodyPr/>
          <a:lstStyle/>
          <a:p>
            <a:r>
              <a:rPr lang="en-US" altLang="en-US" sz="2000" dirty="0"/>
              <a:t>2.  Axes</a:t>
            </a:r>
          </a:p>
        </p:txBody>
      </p:sp>
      <p:sp>
        <p:nvSpPr>
          <p:cNvPr id="8" name="Content Placeholder 7"/>
          <p:cNvSpPr>
            <a:spLocks noGrp="1"/>
          </p:cNvSpPr>
          <p:nvPr>
            <p:ph idx="15"/>
          </p:nvPr>
        </p:nvSpPr>
        <p:spPr>
          <a:xfrm>
            <a:off x="4724400" y="2438400"/>
            <a:ext cx="2362200" cy="343501"/>
          </a:xfrm>
        </p:spPr>
        <p:txBody>
          <a:bodyPr/>
          <a:lstStyle/>
          <a:p>
            <a:r>
              <a:rPr lang="en-US" altLang="en-US" sz="2000" dirty="0"/>
              <a:t>3.  Applied forces</a:t>
            </a:r>
          </a:p>
        </p:txBody>
      </p:sp>
      <p:sp>
        <p:nvSpPr>
          <p:cNvPr id="9" name="Content Placeholder 8"/>
          <p:cNvSpPr>
            <a:spLocks noGrp="1"/>
          </p:cNvSpPr>
          <p:nvPr>
            <p:ph idx="16"/>
          </p:nvPr>
        </p:nvSpPr>
        <p:spPr>
          <a:xfrm>
            <a:off x="4724400" y="2819400"/>
            <a:ext cx="4114800" cy="343501"/>
          </a:xfrm>
        </p:spPr>
        <p:txBody>
          <a:bodyPr/>
          <a:lstStyle/>
          <a:p>
            <a:r>
              <a:rPr lang="en-US" altLang="en-US" sz="2000" dirty="0"/>
              <a:t>4.  Replace supports with forces</a:t>
            </a:r>
          </a:p>
        </p:txBody>
      </p:sp>
      <p:sp>
        <p:nvSpPr>
          <p:cNvPr id="10" name="Content Placeholder 9"/>
          <p:cNvSpPr>
            <a:spLocks noGrp="1"/>
          </p:cNvSpPr>
          <p:nvPr>
            <p:ph idx="17"/>
          </p:nvPr>
        </p:nvSpPr>
        <p:spPr>
          <a:xfrm>
            <a:off x="4724400" y="3200400"/>
            <a:ext cx="4114800" cy="343501"/>
          </a:xfrm>
        </p:spPr>
        <p:txBody>
          <a:bodyPr/>
          <a:lstStyle/>
          <a:p>
            <a:r>
              <a:rPr lang="en-US" altLang="en-US" sz="2000" dirty="0"/>
              <a:t>5.  Dimensions (already drawn)</a:t>
            </a:r>
          </a:p>
        </p:txBody>
      </p:sp>
      <p:sp>
        <p:nvSpPr>
          <p:cNvPr id="11" name="Content Placeholder 10"/>
          <p:cNvSpPr>
            <a:spLocks noGrp="1"/>
          </p:cNvSpPr>
          <p:nvPr>
            <p:ph idx="18"/>
          </p:nvPr>
        </p:nvSpPr>
        <p:spPr>
          <a:xfrm>
            <a:off x="4724400" y="3581400"/>
            <a:ext cx="2743200" cy="343501"/>
          </a:xfrm>
        </p:spPr>
        <p:txBody>
          <a:bodyPr/>
          <a:lstStyle/>
          <a:p>
            <a:r>
              <a:rPr lang="en-US" altLang="en-US" sz="2000" dirty="0"/>
              <a:t>6.  Kinetic diagram</a:t>
            </a:r>
          </a:p>
        </p:txBody>
      </p:sp>
      <p:pic>
        <p:nvPicPr>
          <p:cNvPr id="16" name="Picture 15" descr="The kinetic diagram for wedge A includes max (the acceleration along the surface it is slideing on) which is nonzero, and may (the acceleration perpendicular to the surface it is sliding on) which is zer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2838" y="4092391"/>
            <a:ext cx="2356162" cy="2360882"/>
          </a:xfrm>
          <a:prstGeom prst="rect">
            <a:avLst/>
          </a:prstGeom>
        </p:spPr>
      </p:pic>
    </p:spTree>
    <p:extLst>
      <p:ext uri="{BB962C8B-B14F-4D97-AF65-F5344CB8AC3E}">
        <p14:creationId xmlns:p14="http://schemas.microsoft.com/office/powerpoint/2010/main" val="26644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5</a:t>
            </a:r>
            <a:endParaRPr lang="en-US" sz="1000" b="1" dirty="0">
              <a:solidFill>
                <a:srgbClr val="AD0B1E"/>
              </a:solidFill>
            </a:endParaRPr>
          </a:p>
        </p:txBody>
      </p:sp>
      <p:sp>
        <p:nvSpPr>
          <p:cNvPr id="12" name="Content Placeholder 11"/>
          <p:cNvSpPr>
            <a:spLocks noGrp="1"/>
          </p:cNvSpPr>
          <p:nvPr>
            <p:ph idx="19"/>
          </p:nvPr>
        </p:nvSpPr>
        <p:spPr>
          <a:xfrm>
            <a:off x="457200" y="1905000"/>
            <a:ext cx="8229600" cy="1447800"/>
          </a:xfrm>
        </p:spPr>
        <p:txBody>
          <a:bodyPr/>
          <a:lstStyle/>
          <a:p>
            <a:r>
              <a:rPr lang="en-US" altLang="en-US" sz="2800" dirty="0"/>
              <a:t>Draw the FBD and KD for the collar B. Assume there is friction acting between the rod and collar, motion is in the vertical plane, and </a:t>
            </a:r>
            <a:r>
              <a:rPr lang="el-GR" altLang="en-US" sz="2800" i="1" dirty="0"/>
              <a:t>θ</a:t>
            </a:r>
            <a:r>
              <a:rPr lang="en-IN" altLang="en-US" sz="2800" dirty="0"/>
              <a:t> </a:t>
            </a:r>
            <a:r>
              <a:rPr lang="en-US" altLang="en-US" sz="2800" dirty="0"/>
              <a:t>is increasing</a:t>
            </a:r>
            <a:r>
              <a:rPr lang="en-US" altLang="en-US" dirty="0"/>
              <a:t> </a:t>
            </a:r>
          </a:p>
        </p:txBody>
      </p:sp>
      <p:pic>
        <p:nvPicPr>
          <p:cNvPr id="20" name="Picture 19" descr="Collar B slides on rod OA, which pivots about stationary pin O. The distance from O to B is r, while the angle OA forms with the horizontal is the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74" y="3293246"/>
            <a:ext cx="4401053" cy="3121816"/>
          </a:xfrm>
          <a:prstGeom prst="rect">
            <a:avLst/>
          </a:prstGeom>
        </p:spPr>
      </p:pic>
    </p:spTree>
    <p:extLst>
      <p:ext uri="{BB962C8B-B14F-4D97-AF65-F5344CB8AC3E}">
        <p14:creationId xmlns:p14="http://schemas.microsoft.com/office/powerpoint/2010/main" val="146530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176123"/>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52600"/>
            <a:ext cx="3284098" cy="2329520"/>
          </a:xfrm>
          <a:prstGeom prst="rect">
            <a:avLst/>
          </a:prstGeom>
        </p:spPr>
      </p:pic>
      <p:sp>
        <p:nvSpPr>
          <p:cNvPr id="6" name="Content Placeholder 5"/>
          <p:cNvSpPr>
            <a:spLocks noGrp="1"/>
          </p:cNvSpPr>
          <p:nvPr>
            <p:ph idx="13"/>
          </p:nvPr>
        </p:nvSpPr>
        <p:spPr>
          <a:xfrm>
            <a:off x="4724400" y="1657050"/>
            <a:ext cx="2209800" cy="343501"/>
          </a:xfrm>
        </p:spPr>
        <p:txBody>
          <a:bodyPr/>
          <a:lstStyle/>
          <a:p>
            <a:r>
              <a:rPr lang="en-US" altLang="en-US" sz="2000" dirty="0"/>
              <a:t>1.  Isolate body</a:t>
            </a:r>
          </a:p>
        </p:txBody>
      </p:sp>
      <p:sp>
        <p:nvSpPr>
          <p:cNvPr id="7" name="Content Placeholder 6"/>
          <p:cNvSpPr>
            <a:spLocks noGrp="1"/>
          </p:cNvSpPr>
          <p:nvPr>
            <p:ph idx="14"/>
          </p:nvPr>
        </p:nvSpPr>
        <p:spPr>
          <a:xfrm>
            <a:off x="4724400" y="2057400"/>
            <a:ext cx="1219200" cy="343501"/>
          </a:xfrm>
        </p:spPr>
        <p:txBody>
          <a:bodyPr/>
          <a:lstStyle/>
          <a:p>
            <a:r>
              <a:rPr lang="en-US" altLang="en-US" sz="2000" dirty="0"/>
              <a:t>2.  Axes</a:t>
            </a:r>
          </a:p>
        </p:txBody>
      </p:sp>
      <p:sp>
        <p:nvSpPr>
          <p:cNvPr id="8" name="Content Placeholder 7"/>
          <p:cNvSpPr>
            <a:spLocks noGrp="1"/>
          </p:cNvSpPr>
          <p:nvPr>
            <p:ph idx="15"/>
          </p:nvPr>
        </p:nvSpPr>
        <p:spPr>
          <a:xfrm>
            <a:off x="4724400" y="2438400"/>
            <a:ext cx="2362200" cy="343501"/>
          </a:xfrm>
        </p:spPr>
        <p:txBody>
          <a:bodyPr/>
          <a:lstStyle/>
          <a:p>
            <a:r>
              <a:rPr lang="en-US" altLang="en-US" sz="2000" dirty="0"/>
              <a:t>3.  Applied forces</a:t>
            </a:r>
          </a:p>
        </p:txBody>
      </p:sp>
      <p:sp>
        <p:nvSpPr>
          <p:cNvPr id="9" name="Content Placeholder 8"/>
          <p:cNvSpPr>
            <a:spLocks noGrp="1"/>
          </p:cNvSpPr>
          <p:nvPr>
            <p:ph idx="16"/>
          </p:nvPr>
        </p:nvSpPr>
        <p:spPr>
          <a:xfrm>
            <a:off x="4724400" y="2819400"/>
            <a:ext cx="4114800" cy="343501"/>
          </a:xfrm>
        </p:spPr>
        <p:txBody>
          <a:bodyPr/>
          <a:lstStyle/>
          <a:p>
            <a:r>
              <a:rPr lang="en-US" altLang="en-US" sz="2000" dirty="0"/>
              <a:t>4.  Replace supports with forces</a:t>
            </a:r>
          </a:p>
        </p:txBody>
      </p:sp>
      <p:sp>
        <p:nvSpPr>
          <p:cNvPr id="10" name="Content Placeholder 9"/>
          <p:cNvSpPr>
            <a:spLocks noGrp="1"/>
          </p:cNvSpPr>
          <p:nvPr>
            <p:ph idx="17"/>
          </p:nvPr>
        </p:nvSpPr>
        <p:spPr>
          <a:xfrm>
            <a:off x="4724400" y="3200400"/>
            <a:ext cx="4114800" cy="343501"/>
          </a:xfrm>
        </p:spPr>
        <p:txBody>
          <a:bodyPr/>
          <a:lstStyle/>
          <a:p>
            <a:r>
              <a:rPr lang="en-US" altLang="en-US" sz="2000" dirty="0"/>
              <a:t>5.  Dimensions</a:t>
            </a:r>
          </a:p>
        </p:txBody>
      </p:sp>
      <p:sp>
        <p:nvSpPr>
          <p:cNvPr id="11" name="Content Placeholder 10"/>
          <p:cNvSpPr>
            <a:spLocks noGrp="1"/>
          </p:cNvSpPr>
          <p:nvPr>
            <p:ph idx="18"/>
          </p:nvPr>
        </p:nvSpPr>
        <p:spPr>
          <a:xfrm>
            <a:off x="4724400" y="3581400"/>
            <a:ext cx="2743200" cy="343501"/>
          </a:xfrm>
        </p:spPr>
        <p:txBody>
          <a:bodyPr/>
          <a:lstStyle/>
          <a:p>
            <a:r>
              <a:rPr lang="en-US" altLang="en-US" sz="2000" dirty="0"/>
              <a:t>6.  Kinetic diagram</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01" y="4179050"/>
            <a:ext cx="7798198" cy="2297950"/>
          </a:xfrm>
          <a:prstGeom prst="rect">
            <a:avLst/>
          </a:prstGeom>
        </p:spPr>
      </p:pic>
    </p:spTree>
    <p:extLst>
      <p:ext uri="{BB962C8B-B14F-4D97-AF65-F5344CB8AC3E}">
        <p14:creationId xmlns:p14="http://schemas.microsoft.com/office/powerpoint/2010/main" val="20313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en-US" b="1" dirty="0">
                <a:solidFill>
                  <a:srgbClr val="AD0B1E"/>
                </a:solidFill>
                <a:ea typeface="ＭＳ Ｐゴシック" pitchFamily="34" charset="-128"/>
              </a:rPr>
              <a:t>Sample Problem 12.1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9" name="Text Box 4"/>
          <p:cNvSpPr txBox="1">
            <a:spLocks noChangeArrowheads="1"/>
          </p:cNvSpPr>
          <p:nvPr/>
        </p:nvSpPr>
        <p:spPr bwMode="auto">
          <a:xfrm>
            <a:off x="495300" y="4202113"/>
            <a:ext cx="434498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A 80-kg block rests on a horizontal plane.  Find the magnitude of the force </a:t>
            </a:r>
            <a:r>
              <a:rPr lang="en-US" altLang="en-US" b="1" i="1" dirty="0"/>
              <a:t>P</a:t>
            </a:r>
            <a:r>
              <a:rPr lang="en-US" altLang="en-US" dirty="0"/>
              <a:t> required to give the block an acceleration of 2.5 m/s</a:t>
            </a:r>
            <a:r>
              <a:rPr lang="en-US" altLang="en-US" baseline="30000" dirty="0"/>
              <a:t>2 </a:t>
            </a:r>
            <a:r>
              <a:rPr lang="en-US" altLang="en-US" dirty="0"/>
              <a:t>to the right.  The coefficient of kinetic friction between the block and plane is </a:t>
            </a:r>
            <a:r>
              <a:rPr lang="en-US" altLang="en-US" i="1" dirty="0">
                <a:latin typeface="Symbol" pitchFamily="18" charset="2"/>
              </a:rPr>
              <a:t>m</a:t>
            </a:r>
            <a:r>
              <a:rPr lang="en-US" altLang="en-US" i="1" baseline="-25000" dirty="0"/>
              <a:t>k</a:t>
            </a:r>
            <a:r>
              <a:rPr lang="en-US" altLang="en-US" dirty="0">
                <a:latin typeface="Symbol" pitchFamily="18" charset="2"/>
              </a:rPr>
              <a:t> = </a:t>
            </a:r>
            <a:r>
              <a:rPr lang="en-US" altLang="en-US" dirty="0"/>
              <a:t>0.25.</a:t>
            </a:r>
          </a:p>
        </p:txBody>
      </p:sp>
      <p:sp>
        <p:nvSpPr>
          <p:cNvPr id="10" name="Text Box 5"/>
          <p:cNvSpPr txBox="1">
            <a:spLocks noChangeArrowheads="1"/>
          </p:cNvSpPr>
          <p:nvPr/>
        </p:nvSpPr>
        <p:spPr bwMode="auto">
          <a:xfrm>
            <a:off x="4621213" y="1165225"/>
            <a:ext cx="457041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Strategy:</a:t>
            </a:r>
            <a:endParaRPr lang="en-US" altLang="en-US" b="1" dirty="0">
              <a:solidFill>
                <a:srgbClr val="00B050"/>
              </a:solidFill>
            </a:endParaRPr>
          </a:p>
          <a:p>
            <a:pPr eaLnBrk="1" hangingPunct="1">
              <a:spcBef>
                <a:spcPct val="50000"/>
              </a:spcBef>
              <a:buFontTx/>
              <a:buChar char="•"/>
            </a:pPr>
            <a:r>
              <a:rPr lang="en-US" altLang="en-US" dirty="0"/>
              <a:t>Resolve the equation of motion for the block into two rectangular component equations.</a:t>
            </a:r>
          </a:p>
        </p:txBody>
      </p:sp>
      <p:sp>
        <p:nvSpPr>
          <p:cNvPr id="11" name="Text Box 6"/>
          <p:cNvSpPr txBox="1">
            <a:spLocks noChangeArrowheads="1"/>
          </p:cNvSpPr>
          <p:nvPr/>
        </p:nvSpPr>
        <p:spPr bwMode="auto">
          <a:xfrm>
            <a:off x="4621213" y="2768600"/>
            <a:ext cx="44878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Unknowns consist of the applied force </a:t>
            </a:r>
            <a:r>
              <a:rPr lang="en-US" altLang="en-US" b="1" i="1" dirty="0"/>
              <a:t>P</a:t>
            </a:r>
            <a:r>
              <a:rPr lang="en-US" altLang="en-US" dirty="0"/>
              <a:t> and the normal reaction </a:t>
            </a:r>
            <a:r>
              <a:rPr lang="en-US" altLang="en-US" b="1" i="1" dirty="0"/>
              <a:t>N</a:t>
            </a:r>
            <a:r>
              <a:rPr lang="en-US" altLang="en-US" dirty="0"/>
              <a:t> from the plane.  The two equations may be solved for these unknowns.</a:t>
            </a:r>
          </a:p>
        </p:txBody>
      </p:sp>
      <p:pic>
        <p:nvPicPr>
          <p:cNvPr id="12" name="Picture 7" descr="bee29230_sp1201a"/>
          <p:cNvPicPr>
            <a:picLocks noChangeAspect="1" noChangeArrowheads="1"/>
          </p:cNvPicPr>
          <p:nvPr/>
        </p:nvPicPr>
        <p:blipFill>
          <a:blip r:embed="rId2"/>
          <a:stretch>
            <a:fillRect/>
          </a:stretch>
        </p:blipFill>
        <p:spPr bwMode="auto">
          <a:xfrm>
            <a:off x="299190" y="1219224"/>
            <a:ext cx="4318107" cy="223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07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 </a:t>
            </a:r>
            <a:r>
              <a:rPr lang="en-US" altLang="en-US" sz="1000" b="1" dirty="0">
                <a:solidFill>
                  <a:srgbClr val="AD0B1E"/>
                </a:solidFill>
                <a:ea typeface="ＭＳ Ｐゴシック" pitchFamily="34" charset="-128"/>
              </a:rPr>
              <a:t>2</a:t>
            </a:r>
            <a:endParaRPr lang="en-US" sz="1000" b="1" dirty="0">
              <a:solidFill>
                <a:srgbClr val="AD0B1E"/>
              </a:solidFill>
            </a:endParaRPr>
          </a:p>
        </p:txBody>
      </p:sp>
      <p:grpSp>
        <p:nvGrpSpPr>
          <p:cNvPr id="15" name="Group 1040"/>
          <p:cNvGrpSpPr>
            <a:grpSpLocks/>
          </p:cNvGrpSpPr>
          <p:nvPr/>
        </p:nvGrpSpPr>
        <p:grpSpPr bwMode="auto">
          <a:xfrm>
            <a:off x="425450" y="2647950"/>
            <a:ext cx="1096963" cy="1031875"/>
            <a:chOff x="268" y="1668"/>
            <a:chExt cx="691" cy="650"/>
          </a:xfrm>
        </p:grpSpPr>
        <p:sp>
          <p:nvSpPr>
            <p:cNvPr id="16" name="Text Box 1033"/>
            <p:cNvSpPr txBox="1">
              <a:spLocks noChangeArrowheads="1"/>
            </p:cNvSpPr>
            <p:nvPr/>
          </p:nvSpPr>
          <p:spPr bwMode="auto">
            <a:xfrm>
              <a:off x="747" y="2106"/>
              <a:ext cx="2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600" i="1" dirty="0"/>
                <a:t>x</a:t>
              </a:r>
            </a:p>
          </p:txBody>
        </p:sp>
        <p:sp>
          <p:nvSpPr>
            <p:cNvPr id="17" name="Text Box 1034"/>
            <p:cNvSpPr txBox="1">
              <a:spLocks noChangeArrowheads="1"/>
            </p:cNvSpPr>
            <p:nvPr/>
          </p:nvSpPr>
          <p:spPr bwMode="auto">
            <a:xfrm>
              <a:off x="292" y="1668"/>
              <a:ext cx="2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600" i="1" dirty="0"/>
                <a:t>y</a:t>
              </a:r>
            </a:p>
          </p:txBody>
        </p:sp>
        <p:sp>
          <p:nvSpPr>
            <p:cNvPr id="18" name="Line 1035"/>
            <p:cNvSpPr>
              <a:spLocks noChangeShapeType="1"/>
            </p:cNvSpPr>
            <p:nvPr/>
          </p:nvSpPr>
          <p:spPr bwMode="auto">
            <a:xfrm flipV="1">
              <a:off x="455" y="1809"/>
              <a:ext cx="0" cy="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1036"/>
            <p:cNvSpPr>
              <a:spLocks noChangeShapeType="1"/>
            </p:cNvSpPr>
            <p:nvPr/>
          </p:nvSpPr>
          <p:spPr bwMode="auto">
            <a:xfrm>
              <a:off x="455" y="2147"/>
              <a:ext cx="3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Text Box 1039"/>
            <p:cNvSpPr txBox="1">
              <a:spLocks noChangeArrowheads="1"/>
            </p:cNvSpPr>
            <p:nvPr/>
          </p:nvSpPr>
          <p:spPr bwMode="auto">
            <a:xfrm>
              <a:off x="268" y="2027"/>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600" i="1" dirty="0"/>
                <a:t>O</a:t>
              </a:r>
            </a:p>
          </p:txBody>
        </p:sp>
      </p:grpSp>
      <p:grpSp>
        <p:nvGrpSpPr>
          <p:cNvPr id="21" name="Group 1048"/>
          <p:cNvGrpSpPr>
            <a:grpSpLocks/>
          </p:cNvGrpSpPr>
          <p:nvPr/>
        </p:nvGrpSpPr>
        <p:grpSpPr bwMode="auto">
          <a:xfrm>
            <a:off x="3984625" y="985838"/>
            <a:ext cx="5318125" cy="2297112"/>
            <a:chOff x="2409" y="621"/>
            <a:chExt cx="3350" cy="1447"/>
          </a:xfrm>
        </p:grpSpPr>
        <p:sp>
          <p:nvSpPr>
            <p:cNvPr id="22" name="Text Box 1029"/>
            <p:cNvSpPr txBox="1">
              <a:spLocks noChangeArrowheads="1"/>
            </p:cNvSpPr>
            <p:nvPr/>
          </p:nvSpPr>
          <p:spPr bwMode="auto">
            <a:xfrm>
              <a:off x="2409" y="621"/>
              <a:ext cx="335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Modeling and Analysis: </a:t>
              </a:r>
              <a:endParaRPr lang="en-US" altLang="en-US" b="1" dirty="0">
                <a:solidFill>
                  <a:srgbClr val="00B050"/>
                </a:solidFill>
              </a:endParaRPr>
            </a:p>
            <a:p>
              <a:pPr eaLnBrk="1" hangingPunct="1">
                <a:spcBef>
                  <a:spcPct val="20000"/>
                </a:spcBef>
                <a:buFontTx/>
                <a:buChar char="•"/>
              </a:pPr>
              <a:r>
                <a:rPr lang="en-US" altLang="en-US" dirty="0"/>
                <a:t>Resolve the equation of motion for the block into two rectangular component equations.</a:t>
              </a:r>
            </a:p>
          </p:txBody>
        </p:sp>
        <p:graphicFrame>
          <p:nvGraphicFramePr>
            <p:cNvPr id="23" name="Object 7"/>
            <p:cNvGraphicFramePr>
              <a:graphicFrameLocks noChangeAspect="1"/>
            </p:cNvGraphicFramePr>
            <p:nvPr/>
          </p:nvGraphicFramePr>
          <p:xfrm>
            <a:off x="2618" y="1308"/>
            <a:ext cx="792" cy="208"/>
          </p:xfrm>
          <a:graphic>
            <a:graphicData uri="http://schemas.openxmlformats.org/presentationml/2006/ole">
              <mc:AlternateContent xmlns:mc="http://schemas.openxmlformats.org/markup-compatibility/2006">
                <mc:Choice xmlns:v="urn:schemas-microsoft-com:vml" Requires="v">
                  <p:oleObj spid="_x0000_s28419" name="Equation" r:id="rId3" imgW="1257300" imgH="330200" progId="Equation.3">
                    <p:embed/>
                  </p:oleObj>
                </mc:Choice>
                <mc:Fallback>
                  <p:oleObj name="Equation" r:id="rId3" imgW="1257300" imgH="33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 y="1308"/>
                          <a:ext cx="79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8"/>
            <p:cNvGraphicFramePr>
              <a:graphicFrameLocks noChangeAspect="1"/>
            </p:cNvGraphicFramePr>
            <p:nvPr/>
          </p:nvGraphicFramePr>
          <p:xfrm>
            <a:off x="3039" y="1532"/>
            <a:ext cx="2432" cy="536"/>
          </p:xfrm>
          <a:graphic>
            <a:graphicData uri="http://schemas.openxmlformats.org/presentationml/2006/ole">
              <mc:AlternateContent xmlns:mc="http://schemas.openxmlformats.org/markup-compatibility/2006">
                <mc:Choice xmlns:v="urn:schemas-microsoft-com:vml" Requires="v">
                  <p:oleObj spid="_x0000_s28420" name="Equation" r:id="rId5" imgW="3860640" imgH="850680" progId="Equation.DSMT4">
                    <p:embed/>
                  </p:oleObj>
                </mc:Choice>
                <mc:Fallback>
                  <p:oleObj name="Equation" r:id="rId5" imgW="3860640" imgH="850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 y="1532"/>
                          <a:ext cx="2432" cy="5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Group 1049"/>
          <p:cNvGrpSpPr>
            <a:grpSpLocks/>
          </p:cNvGrpSpPr>
          <p:nvPr/>
        </p:nvGrpSpPr>
        <p:grpSpPr bwMode="auto">
          <a:xfrm>
            <a:off x="4156074" y="3327398"/>
            <a:ext cx="3044825" cy="749300"/>
            <a:chOff x="2618" y="2096"/>
            <a:chExt cx="1918" cy="472"/>
          </a:xfrm>
        </p:grpSpPr>
        <p:graphicFrame>
          <p:nvGraphicFramePr>
            <p:cNvPr id="26" name="Object 5"/>
            <p:cNvGraphicFramePr>
              <a:graphicFrameLocks noChangeAspect="1"/>
            </p:cNvGraphicFramePr>
            <p:nvPr/>
          </p:nvGraphicFramePr>
          <p:xfrm>
            <a:off x="2618" y="2096"/>
            <a:ext cx="680" cy="232"/>
          </p:xfrm>
          <a:graphic>
            <a:graphicData uri="http://schemas.openxmlformats.org/presentationml/2006/ole">
              <mc:AlternateContent xmlns:mc="http://schemas.openxmlformats.org/markup-compatibility/2006">
                <mc:Choice xmlns:v="urn:schemas-microsoft-com:vml" Requires="v">
                  <p:oleObj spid="_x0000_s28421" name="Equation" r:id="rId7" imgW="1079500" imgH="368300" progId="Equation.3">
                    <p:embed/>
                  </p:oleObj>
                </mc:Choice>
                <mc:Fallback>
                  <p:oleObj name="Equation" r:id="rId7" imgW="10795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8" y="2096"/>
                          <a:ext cx="68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889478269"/>
                </p:ext>
              </p:extLst>
            </p:nvPr>
          </p:nvGraphicFramePr>
          <p:xfrm>
            <a:off x="2832" y="2376"/>
            <a:ext cx="1704" cy="192"/>
          </p:xfrm>
          <a:graphic>
            <a:graphicData uri="http://schemas.openxmlformats.org/presentationml/2006/ole">
              <mc:AlternateContent xmlns:mc="http://schemas.openxmlformats.org/markup-compatibility/2006">
                <mc:Choice xmlns:v="urn:schemas-microsoft-com:vml" Requires="v">
                  <p:oleObj spid="_x0000_s28422" name="Equation" r:id="rId9" imgW="2705040" imgH="304560" progId="Equation.DSMT4">
                    <p:embed/>
                  </p:oleObj>
                </mc:Choice>
                <mc:Fallback>
                  <p:oleObj name="Equation" r:id="rId9" imgW="2705040" imgH="304560" progId="Equation.DSMT4">
                    <p:embed/>
                    <p:pic>
                      <p:nvPicPr>
                        <p:cNvPr id="0" name=""/>
                        <p:cNvPicPr>
                          <a:picLocks noChangeAspect="1" noChangeArrowheads="1"/>
                        </p:cNvPicPr>
                        <p:nvPr/>
                      </p:nvPicPr>
                      <p:blipFill>
                        <a:blip r:embed="rId10"/>
                        <a:srcRect/>
                        <a:stretch>
                          <a:fillRect/>
                        </a:stretch>
                      </p:blipFill>
                      <p:spPr bwMode="auto">
                        <a:xfrm>
                          <a:off x="2832" y="2376"/>
                          <a:ext cx="1704"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Group 1051"/>
          <p:cNvGrpSpPr>
            <a:grpSpLocks/>
          </p:cNvGrpSpPr>
          <p:nvPr/>
        </p:nvGrpSpPr>
        <p:grpSpPr bwMode="auto">
          <a:xfrm>
            <a:off x="3838575" y="4178300"/>
            <a:ext cx="5305425" cy="2178050"/>
            <a:chOff x="2418" y="2632"/>
            <a:chExt cx="3342" cy="1372"/>
          </a:xfrm>
        </p:grpSpPr>
        <p:grpSp>
          <p:nvGrpSpPr>
            <p:cNvPr id="29" name="Group 1050"/>
            <p:cNvGrpSpPr>
              <a:grpSpLocks/>
            </p:cNvGrpSpPr>
            <p:nvPr/>
          </p:nvGrpSpPr>
          <p:grpSpPr bwMode="auto">
            <a:xfrm>
              <a:off x="2418" y="2632"/>
              <a:ext cx="3342" cy="1116"/>
              <a:chOff x="2418" y="2632"/>
              <a:chExt cx="3342" cy="1116"/>
            </a:xfrm>
          </p:grpSpPr>
          <p:sp>
            <p:nvSpPr>
              <p:cNvPr id="31" name="Text Box 1045"/>
              <p:cNvSpPr txBox="1">
                <a:spLocks noChangeArrowheads="1"/>
              </p:cNvSpPr>
              <p:nvPr/>
            </p:nvSpPr>
            <p:spPr bwMode="auto">
              <a:xfrm>
                <a:off x="2418" y="2632"/>
                <a:ext cx="334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Unknowns consist of the applied force </a:t>
                </a:r>
                <a:r>
                  <a:rPr lang="en-US" altLang="en-US" b="1" i="1" dirty="0"/>
                  <a:t>P</a:t>
                </a:r>
                <a:r>
                  <a:rPr lang="en-US" altLang="en-US" dirty="0"/>
                  <a:t> and the normal reaction </a:t>
                </a:r>
                <a:r>
                  <a:rPr lang="en-US" altLang="en-US" b="1" i="1" dirty="0"/>
                  <a:t>N</a:t>
                </a:r>
                <a:r>
                  <a:rPr lang="en-US" altLang="en-US" dirty="0"/>
                  <a:t> from the plane.  The two equations may be solved for these unknowns.</a:t>
                </a:r>
              </a:p>
            </p:txBody>
          </p:sp>
          <p:graphicFrame>
            <p:nvGraphicFramePr>
              <p:cNvPr id="32" name="Object 4"/>
              <p:cNvGraphicFramePr>
                <a:graphicFrameLocks noChangeAspect="1"/>
              </p:cNvGraphicFramePr>
              <p:nvPr/>
            </p:nvGraphicFramePr>
            <p:xfrm>
              <a:off x="2724" y="3292"/>
              <a:ext cx="2752" cy="456"/>
            </p:xfrm>
            <a:graphic>
              <a:graphicData uri="http://schemas.openxmlformats.org/presentationml/2006/ole">
                <mc:AlternateContent xmlns:mc="http://schemas.openxmlformats.org/markup-compatibility/2006">
                  <mc:Choice xmlns:v="urn:schemas-microsoft-com:vml" Requires="v">
                    <p:oleObj spid="_x0000_s28423" name="Equation" r:id="rId11" imgW="4368600" imgH="723600" progId="Equation.DSMT4">
                      <p:embed/>
                    </p:oleObj>
                  </mc:Choice>
                  <mc:Fallback>
                    <p:oleObj name="Equation" r:id="rId11" imgW="4368600" imgH="723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4" y="3292"/>
                            <a:ext cx="2752"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 name="Object 3"/>
            <p:cNvGraphicFramePr>
              <a:graphicFrameLocks noChangeAspect="1"/>
            </p:cNvGraphicFramePr>
            <p:nvPr/>
          </p:nvGraphicFramePr>
          <p:xfrm>
            <a:off x="4820" y="3820"/>
            <a:ext cx="672" cy="184"/>
          </p:xfrm>
          <a:graphic>
            <a:graphicData uri="http://schemas.openxmlformats.org/presentationml/2006/ole">
              <mc:AlternateContent xmlns:mc="http://schemas.openxmlformats.org/markup-compatibility/2006">
                <mc:Choice xmlns:v="urn:schemas-microsoft-com:vml" Requires="v">
                  <p:oleObj spid="_x0000_s28424" name="Equation" r:id="rId13" imgW="1066680" imgH="291960" progId="Equation.DSMT4">
                    <p:embed/>
                  </p:oleObj>
                </mc:Choice>
                <mc:Fallback>
                  <p:oleObj name="Equation" r:id="rId13" imgW="1066680" imgH="29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20" y="3820"/>
                          <a:ext cx="672" cy="18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3" name="Picture 23" descr="bee29230_sp1201b"/>
          <p:cNvPicPr>
            <a:picLocks noChangeAspect="1" noChangeArrowheads="1"/>
          </p:cNvPicPr>
          <p:nvPr/>
        </p:nvPicPr>
        <p:blipFill>
          <a:blip r:embed="rId15"/>
          <a:stretch>
            <a:fillRect/>
          </a:stretch>
        </p:blipFill>
        <p:spPr bwMode="auto">
          <a:xfrm>
            <a:off x="860564" y="1111250"/>
            <a:ext cx="250479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descr="Picture2.png"/>
          <p:cNvPicPr>
            <a:picLocks noChangeAspect="1"/>
          </p:cNvPicPr>
          <p:nvPr/>
        </p:nvPicPr>
        <p:blipFill>
          <a:blip r:embed="rId16"/>
          <a:stretch>
            <a:fillRect/>
          </a:stretch>
        </p:blipFill>
        <p:spPr>
          <a:xfrm>
            <a:off x="1277023" y="4299906"/>
            <a:ext cx="1158144" cy="1042330"/>
          </a:xfrm>
          <a:prstGeom prst="rect">
            <a:avLst/>
          </a:prstGeom>
        </p:spPr>
      </p:pic>
    </p:spTree>
    <p:extLst>
      <p:ext uri="{BB962C8B-B14F-4D97-AF65-F5344CB8AC3E}">
        <p14:creationId xmlns:p14="http://schemas.microsoft.com/office/powerpoint/2010/main" val="140008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5" name="Text Box 5"/>
          <p:cNvSpPr txBox="1">
            <a:spLocks noChangeArrowheads="1"/>
          </p:cNvSpPr>
          <p:nvPr/>
        </p:nvSpPr>
        <p:spPr bwMode="auto">
          <a:xfrm>
            <a:off x="4621213" y="1165225"/>
            <a:ext cx="457041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Reflect and Think</a:t>
            </a:r>
            <a:endParaRPr lang="en-US" altLang="en-US" b="1" dirty="0">
              <a:solidFill>
                <a:srgbClr val="00B050"/>
              </a:solidFill>
            </a:endParaRPr>
          </a:p>
          <a:p>
            <a:pPr marL="0" indent="0" eaLnBrk="1" hangingPunct="1">
              <a:spcBef>
                <a:spcPct val="50000"/>
              </a:spcBef>
            </a:pPr>
            <a:r>
              <a:rPr lang="en-US" altLang="en-US" dirty="0"/>
              <a:t>When you begin pushing on an object, you first have to overcome the static friction force (F = </a:t>
            </a:r>
            <a:r>
              <a:rPr lang="el-GR" altLang="en-US" dirty="0"/>
              <a:t>μ</a:t>
            </a:r>
            <a:r>
              <a:rPr lang="en-US" altLang="en-US" baseline="-25000" dirty="0"/>
              <a:t>s</a:t>
            </a:r>
            <a:r>
              <a:rPr lang="en-US" altLang="en-US" dirty="0"/>
              <a:t>N) before the object will move. </a:t>
            </a:r>
          </a:p>
          <a:p>
            <a:pPr marL="0" indent="0" eaLnBrk="1" hangingPunct="1">
              <a:spcBef>
                <a:spcPct val="50000"/>
              </a:spcBef>
            </a:pPr>
            <a:r>
              <a:rPr lang="en-US" altLang="en-US" dirty="0"/>
              <a:t>Also note that the downward component of force </a:t>
            </a:r>
            <a:r>
              <a:rPr lang="en-US" altLang="en-US" b="1" dirty="0"/>
              <a:t>P</a:t>
            </a:r>
            <a:r>
              <a:rPr lang="en-US" altLang="en-US" dirty="0"/>
              <a:t> increases the normal force </a:t>
            </a:r>
            <a:r>
              <a:rPr lang="en-US" altLang="en-US" b="1" dirty="0"/>
              <a:t>N</a:t>
            </a:r>
            <a:r>
              <a:rPr lang="en-US" altLang="en-US" dirty="0"/>
              <a:t>, which in turn increases the friction force </a:t>
            </a:r>
            <a:r>
              <a:rPr lang="en-US" altLang="en-US" b="1" dirty="0"/>
              <a:t>F</a:t>
            </a:r>
            <a:r>
              <a:rPr lang="en-US" altLang="en-US" dirty="0"/>
              <a:t> that you must overcome.</a:t>
            </a:r>
          </a:p>
        </p:txBody>
      </p:sp>
      <p:pic>
        <p:nvPicPr>
          <p:cNvPr id="6" name="Picture 5" descr="Picture1 copy.png"/>
          <p:cNvPicPr>
            <a:picLocks noChangeAspect="1"/>
          </p:cNvPicPr>
          <p:nvPr/>
        </p:nvPicPr>
        <p:blipFill>
          <a:blip r:embed="rId2"/>
          <a:stretch>
            <a:fillRect/>
          </a:stretch>
        </p:blipFill>
        <p:spPr>
          <a:xfrm>
            <a:off x="369885" y="1260583"/>
            <a:ext cx="4106581" cy="2128681"/>
          </a:xfrm>
          <a:prstGeom prst="rect">
            <a:avLst/>
          </a:prstGeom>
        </p:spPr>
      </p:pic>
    </p:spTree>
    <p:extLst>
      <p:ext uri="{BB962C8B-B14F-4D97-AF65-F5344CB8AC3E}">
        <p14:creationId xmlns:p14="http://schemas.microsoft.com/office/powerpoint/2010/main" val="95121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12.3 </a:t>
            </a:r>
            <a:r>
              <a:rPr lang="en-US" altLang="en-US" sz="1000" b="1" dirty="0">
                <a:solidFill>
                  <a:srgbClr val="AD0B1E"/>
                </a:solidFill>
                <a:ea typeface="ＭＳ Ｐゴシック" pitchFamily="34" charset="-128"/>
              </a:rPr>
              <a:t>1</a:t>
            </a:r>
            <a:r>
              <a:rPr lang="en-US" altLang="en-US" b="1" dirty="0">
                <a:solidFill>
                  <a:srgbClr val="AD0B1E"/>
                </a:solidFill>
                <a:ea typeface="ＭＳ Ｐゴシック" pitchFamily="34" charset="-128"/>
              </a:rPr>
              <a:t> </a:t>
            </a:r>
            <a:endParaRPr lang="en-US" sz="1000" b="1" dirty="0">
              <a:solidFill>
                <a:srgbClr val="AD0B1E"/>
              </a:solidFill>
            </a:endParaRPr>
          </a:p>
        </p:txBody>
      </p:sp>
      <p:pic>
        <p:nvPicPr>
          <p:cNvPr id="13" name="Picture 12" descr="Block A has a mass of 100 kg and lies on a horizontal plane. A rope from the right side of Apasses over a pulley, goes downward to a pulley attached to block B, then comes back up to be attached to a fixed point. Block B, which is free to move up and down, has a mass of 300 k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25643"/>
            <a:ext cx="3024115" cy="2308157"/>
          </a:xfrm>
          <a:prstGeom prst="rect">
            <a:avLst/>
          </a:prstGeom>
        </p:spPr>
      </p:pic>
      <p:sp>
        <p:nvSpPr>
          <p:cNvPr id="3" name="Content Placeholder 2"/>
          <p:cNvSpPr>
            <a:spLocks noGrp="1"/>
          </p:cNvSpPr>
          <p:nvPr>
            <p:ph idx="1"/>
          </p:nvPr>
        </p:nvSpPr>
        <p:spPr>
          <a:xfrm>
            <a:off x="533400" y="3784518"/>
            <a:ext cx="3172867" cy="2463882"/>
          </a:xfrm>
        </p:spPr>
        <p:txBody>
          <a:bodyPr/>
          <a:lstStyle/>
          <a:p>
            <a:r>
              <a:rPr lang="en-US" altLang="en-US" sz="2000" dirty="0"/>
              <a:t>The two blocks shown start from rest.  The horizontal plane and the pulley are frictionless, and the pulley is assumed to be of negligible mass.  Determine the acceleration of each block and the tension in the cord.</a:t>
            </a:r>
          </a:p>
        </p:txBody>
      </p:sp>
      <p:sp>
        <p:nvSpPr>
          <p:cNvPr id="6" name="Content Placeholder 5"/>
          <p:cNvSpPr>
            <a:spLocks noGrp="1"/>
          </p:cNvSpPr>
          <p:nvPr>
            <p:ph idx="13"/>
          </p:nvPr>
        </p:nvSpPr>
        <p:spPr>
          <a:xfrm>
            <a:off x="3812805" y="1066800"/>
            <a:ext cx="4645395" cy="1384218"/>
          </a:xfrm>
        </p:spPr>
        <p:txBody>
          <a:bodyPr/>
          <a:lstStyle/>
          <a:p>
            <a:pPr marL="292608" indent="-292608">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Tx/>
              <a:buChar char="•"/>
            </a:pPr>
            <a:r>
              <a:rPr lang="en-US" altLang="en-US" sz="2000" dirty="0"/>
              <a:t>Write the kinematic relationships for the dependent motions and accelerations of the blocks.</a:t>
            </a:r>
          </a:p>
        </p:txBody>
      </p:sp>
      <p:sp>
        <p:nvSpPr>
          <p:cNvPr id="10" name="Content Placeholder 9"/>
          <p:cNvSpPr>
            <a:spLocks noGrp="1"/>
          </p:cNvSpPr>
          <p:nvPr>
            <p:ph idx="14"/>
          </p:nvPr>
        </p:nvSpPr>
        <p:spPr>
          <a:xfrm>
            <a:off x="3812805" y="2514600"/>
            <a:ext cx="4645395" cy="736518"/>
          </a:xfrm>
        </p:spPr>
        <p:txBody>
          <a:bodyPr/>
          <a:lstStyle/>
          <a:p>
            <a:pPr marL="292608" indent="-292608">
              <a:spcAft>
                <a:spcPts val="0"/>
              </a:spcAft>
              <a:buFont typeface="Arial" panose="020B0604020202020204" pitchFamily="34" charset="0"/>
              <a:buChar char="•"/>
            </a:pPr>
            <a:r>
              <a:rPr lang="en-US" altLang="en-US" sz="2000" dirty="0"/>
              <a:t>Write the equations of motion for the blocks and pulley.</a:t>
            </a:r>
          </a:p>
        </p:txBody>
      </p:sp>
      <p:sp>
        <p:nvSpPr>
          <p:cNvPr id="11" name="Content Placeholder 10"/>
          <p:cNvSpPr>
            <a:spLocks noGrp="1"/>
          </p:cNvSpPr>
          <p:nvPr>
            <p:ph idx="15"/>
          </p:nvPr>
        </p:nvSpPr>
        <p:spPr>
          <a:xfrm>
            <a:off x="3812805" y="3251118"/>
            <a:ext cx="4645395" cy="1016082"/>
          </a:xfrm>
        </p:spPr>
        <p:txBody>
          <a:bodyPr/>
          <a:lstStyle/>
          <a:p>
            <a:pPr marL="292608" indent="-292608">
              <a:spcAft>
                <a:spcPts val="0"/>
              </a:spcAft>
              <a:buFont typeface="Arial" panose="020B0604020202020204" pitchFamily="34" charset="0"/>
              <a:buChar char="•"/>
            </a:pPr>
            <a:r>
              <a:rPr lang="en-US" altLang="en-US" sz="2000" dirty="0"/>
              <a:t>Combine the kinematic relationships with the equations of motion to solve for the accelerations and cord tension.</a:t>
            </a:r>
          </a:p>
        </p:txBody>
      </p:sp>
    </p:spTree>
    <p:extLst>
      <p:ext uri="{BB962C8B-B14F-4D97-AF65-F5344CB8AC3E}">
        <p14:creationId xmlns:p14="http://schemas.microsoft.com/office/powerpoint/2010/main" val="31107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build="p"/>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12.3 </a:t>
            </a:r>
            <a:r>
              <a:rPr lang="en-US" altLang="en-US" sz="1000" b="1" dirty="0">
                <a:solidFill>
                  <a:srgbClr val="AD0B1E"/>
                </a:solidFill>
                <a:ea typeface="ＭＳ Ｐゴシック" pitchFamily="34" charset="-128"/>
              </a:rPr>
              <a:t>2</a:t>
            </a:r>
            <a:r>
              <a:rPr lang="en-US" altLang="en-US" b="1" dirty="0">
                <a:solidFill>
                  <a:srgbClr val="AD0B1E"/>
                </a:solidFill>
                <a:ea typeface="ＭＳ Ｐゴシック" pitchFamily="34" charset="-128"/>
              </a:rPr>
              <a:t> </a:t>
            </a:r>
            <a:endParaRPr lang="en-US" sz="1000" b="1" dirty="0">
              <a:solidFill>
                <a:srgbClr val="AD0B1E"/>
              </a:solidFill>
            </a:endParaRPr>
          </a:p>
        </p:txBody>
      </p:sp>
      <p:pic>
        <p:nvPicPr>
          <p:cNvPr id="12" name="Picture 11" descr="Block A has a mass of 100 kg and lies on a horizontal plane. A rope from the right side of Apasses over a pulley, goes downward to a pulley attached to block B, then comes back up to be attached to a fixed point. Block B, which is free to move up and down, has a mass of 300 kg. The coordinate system adopted has the x axis pointing to the right and the y axis pointing d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2296952" cy="1771751"/>
          </a:xfrm>
          <a:prstGeom prst="rect">
            <a:avLst/>
          </a:prstGeom>
        </p:spPr>
      </p:pic>
      <p:sp>
        <p:nvSpPr>
          <p:cNvPr id="3" name="Content Placeholder 2"/>
          <p:cNvSpPr>
            <a:spLocks noGrp="1"/>
          </p:cNvSpPr>
          <p:nvPr>
            <p:ph idx="1"/>
          </p:nvPr>
        </p:nvSpPr>
        <p:spPr>
          <a:xfrm>
            <a:off x="2913472" y="1023391"/>
            <a:ext cx="5620928" cy="1294297"/>
          </a:xfrm>
        </p:spPr>
        <p:txBody>
          <a:bodyPr/>
          <a:lstStyle/>
          <a:p>
            <a:pPr marL="292608" indent="-292608">
              <a:spcBef>
                <a:spcPct val="50000"/>
              </a:spcBef>
              <a:spcAft>
                <a:spcPts val="0"/>
              </a:spcAft>
            </a:pPr>
            <a:r>
              <a:rPr lang="en-US" altLang="en-US" sz="2000" b="1" dirty="0">
                <a:solidFill>
                  <a:srgbClr val="AD0B1E"/>
                </a:solidFill>
              </a:rPr>
              <a:t>Modeling and Analysis:</a:t>
            </a:r>
          </a:p>
          <a:p>
            <a:pPr marL="292608" indent="-292608">
              <a:spcAft>
                <a:spcPts val="0"/>
              </a:spcAft>
              <a:buFontTx/>
              <a:buChar char="•"/>
            </a:pPr>
            <a:r>
              <a:rPr lang="en-US" altLang="en-US" sz="2000" dirty="0"/>
              <a:t>Write the kinematic relationships for the dependent motions and accelerations of the blocks.</a:t>
            </a:r>
          </a:p>
        </p:txBody>
      </p:sp>
      <p:graphicFrame>
        <p:nvGraphicFramePr>
          <p:cNvPr id="16" name="Object 15"/>
          <p:cNvGraphicFramePr>
            <a:graphicFrameLocks noChangeAspect="1"/>
          </p:cNvGraphicFramePr>
          <p:nvPr>
            <p:extLst>
              <p:ext uri="{D42A27DB-BD31-4B8C-83A1-F6EECF244321}">
                <p14:modId xmlns:p14="http://schemas.microsoft.com/office/powerpoint/2010/main" val="2521873059"/>
              </p:ext>
            </p:extLst>
          </p:nvPr>
        </p:nvGraphicFramePr>
        <p:xfrm>
          <a:off x="3426606" y="2444819"/>
          <a:ext cx="2290789" cy="368163"/>
        </p:xfrm>
        <a:graphic>
          <a:graphicData uri="http://schemas.openxmlformats.org/presentationml/2006/ole">
            <mc:AlternateContent xmlns:mc="http://schemas.openxmlformats.org/markup-compatibility/2006">
              <mc:Choice xmlns:v="urn:schemas-microsoft-com:vml" Requires="v">
                <p:oleObj spid="_x0000_s29236" name="Equation" r:id="rId4" imgW="1422360" imgH="228600" progId="Equation.DSMT4">
                  <p:embed/>
                </p:oleObj>
              </mc:Choice>
              <mc:Fallback>
                <p:oleObj name="Equation" r:id="rId4" imgW="1422360" imgH="228600" progId="Equation.DSMT4">
                  <p:embed/>
                  <p:pic>
                    <p:nvPicPr>
                      <p:cNvPr id="0" name=""/>
                      <p:cNvPicPr/>
                      <p:nvPr/>
                    </p:nvPicPr>
                    <p:blipFill>
                      <a:blip r:embed="rId5"/>
                      <a:stretch>
                        <a:fillRect/>
                      </a:stretch>
                    </p:blipFill>
                    <p:spPr>
                      <a:xfrm>
                        <a:off x="3426606" y="2444819"/>
                        <a:ext cx="2290789" cy="368163"/>
                      </a:xfrm>
                      <a:prstGeom prst="rect">
                        <a:avLst/>
                      </a:prstGeom>
                    </p:spPr>
                  </p:pic>
                </p:oleObj>
              </mc:Fallback>
            </mc:AlternateContent>
          </a:graphicData>
        </a:graphic>
      </p:graphicFrame>
      <p:pic>
        <p:nvPicPr>
          <p:cNvPr id="13" name="Picture 12" descr="The free body diagram for A shows its weight going down, the normal force going up, and T1, the tension in the rope, going to the right. The kinetic diagram for A shows ma for block A going to the righ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3200400"/>
            <a:ext cx="2192731" cy="971781"/>
          </a:xfrm>
          <a:prstGeom prst="rect">
            <a:avLst/>
          </a:prstGeom>
        </p:spPr>
      </p:pic>
      <p:sp>
        <p:nvSpPr>
          <p:cNvPr id="6" name="Content Placeholder 5"/>
          <p:cNvSpPr>
            <a:spLocks noGrp="1"/>
          </p:cNvSpPr>
          <p:nvPr>
            <p:ph idx="13"/>
          </p:nvPr>
        </p:nvSpPr>
        <p:spPr>
          <a:xfrm>
            <a:off x="2913472" y="2868684"/>
            <a:ext cx="5620928" cy="417568"/>
          </a:xfrm>
        </p:spPr>
        <p:txBody>
          <a:bodyPr/>
          <a:lstStyle/>
          <a:p>
            <a:pPr marL="292608" indent="-292608">
              <a:spcAft>
                <a:spcPts val="0"/>
              </a:spcAft>
              <a:buFont typeface="Arial" panose="020B0604020202020204" pitchFamily="34" charset="0"/>
              <a:buChar char="•"/>
            </a:pPr>
            <a:r>
              <a:rPr lang="en-US" altLang="en-US" sz="2000" dirty="0"/>
              <a:t>Write equations of motion for blocks and pulley.</a:t>
            </a:r>
          </a:p>
        </p:txBody>
      </p:sp>
      <p:graphicFrame>
        <p:nvGraphicFramePr>
          <p:cNvPr id="9" name="Object 8"/>
          <p:cNvGraphicFramePr>
            <a:graphicFrameLocks noChangeAspect="1"/>
          </p:cNvGraphicFramePr>
          <p:nvPr>
            <p:extLst>
              <p:ext uri="{D42A27DB-BD31-4B8C-83A1-F6EECF244321}">
                <p14:modId xmlns:p14="http://schemas.microsoft.com/office/powerpoint/2010/main" val="3013001240"/>
              </p:ext>
            </p:extLst>
          </p:nvPr>
        </p:nvGraphicFramePr>
        <p:xfrm>
          <a:off x="4261548" y="3286252"/>
          <a:ext cx="1605852" cy="676148"/>
        </p:xfrm>
        <a:graphic>
          <a:graphicData uri="http://schemas.openxmlformats.org/presentationml/2006/ole">
            <mc:AlternateContent xmlns:mc="http://schemas.openxmlformats.org/markup-compatibility/2006">
              <mc:Choice xmlns:v="urn:schemas-microsoft-com:vml" Requires="v">
                <p:oleObj spid="_x0000_s29237" name="Equation" r:id="rId7" imgW="1206360" imgH="507960" progId="Equation.DSMT4">
                  <p:embed/>
                </p:oleObj>
              </mc:Choice>
              <mc:Fallback>
                <p:oleObj name="Equation" r:id="rId7" imgW="1206360" imgH="507960" progId="Equation.DSMT4">
                  <p:embed/>
                  <p:pic>
                    <p:nvPicPr>
                      <p:cNvPr id="0" name=""/>
                      <p:cNvPicPr/>
                      <p:nvPr/>
                    </p:nvPicPr>
                    <p:blipFill>
                      <a:blip r:embed="rId8"/>
                      <a:stretch>
                        <a:fillRect/>
                      </a:stretch>
                    </p:blipFill>
                    <p:spPr>
                      <a:xfrm>
                        <a:off x="4261548" y="3286252"/>
                        <a:ext cx="1605852" cy="676148"/>
                      </a:xfrm>
                      <a:prstGeom prst="rect">
                        <a:avLst/>
                      </a:prstGeom>
                    </p:spPr>
                  </p:pic>
                </p:oleObj>
              </mc:Fallback>
            </mc:AlternateContent>
          </a:graphicData>
        </a:graphic>
      </p:graphicFrame>
      <p:pic>
        <p:nvPicPr>
          <p:cNvPr id="14" name="Picture 13" descr="The free body diagram for B shows its weight going down, and T2, the force on the block due to its pulley going up. The kinetic diagram shows ma for block B going dow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4320022"/>
            <a:ext cx="2032985" cy="1166378"/>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910287420"/>
              </p:ext>
            </p:extLst>
          </p:nvPr>
        </p:nvGraphicFramePr>
        <p:xfrm>
          <a:off x="4267200" y="4100297"/>
          <a:ext cx="3330029" cy="1386103"/>
        </p:xfrm>
        <a:graphic>
          <a:graphicData uri="http://schemas.openxmlformats.org/presentationml/2006/ole">
            <mc:AlternateContent xmlns:mc="http://schemas.openxmlformats.org/markup-compatibility/2006">
              <mc:Choice xmlns:v="urn:schemas-microsoft-com:vml" Requires="v">
                <p:oleObj spid="_x0000_s29238" name="Equation" r:id="rId10" imgW="2501640" imgH="1041120" progId="Equation.DSMT4">
                  <p:embed/>
                </p:oleObj>
              </mc:Choice>
              <mc:Fallback>
                <p:oleObj name="Equation" r:id="rId10" imgW="2501640" imgH="1041120" progId="Equation.DSMT4">
                  <p:embed/>
                  <p:pic>
                    <p:nvPicPr>
                      <p:cNvPr id="0" name=""/>
                      <p:cNvPicPr/>
                      <p:nvPr/>
                    </p:nvPicPr>
                    <p:blipFill>
                      <a:blip r:embed="rId11"/>
                      <a:stretch>
                        <a:fillRect/>
                      </a:stretch>
                    </p:blipFill>
                    <p:spPr>
                      <a:xfrm>
                        <a:off x="4267200" y="4100297"/>
                        <a:ext cx="3330029" cy="1386103"/>
                      </a:xfrm>
                      <a:prstGeom prst="rect">
                        <a:avLst/>
                      </a:prstGeom>
                    </p:spPr>
                  </p:pic>
                </p:oleObj>
              </mc:Fallback>
            </mc:AlternateContent>
          </a:graphicData>
        </a:graphic>
      </p:graphicFrame>
      <p:pic>
        <p:nvPicPr>
          <p:cNvPr id="15" name="Picture 14" descr="The free body diagram for the pulley attached to block B shows two times the tension in the rope T1 going upwards, and the force exerted on it by block B, T2, going down. The kinetic diagram shows zero inertial forces because the pulley is itself massles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5645992"/>
            <a:ext cx="1432005" cy="831008"/>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2043039653"/>
              </p:ext>
            </p:extLst>
          </p:nvPr>
        </p:nvGraphicFramePr>
        <p:xfrm>
          <a:off x="4267200" y="5614813"/>
          <a:ext cx="1521333" cy="642341"/>
        </p:xfrm>
        <a:graphic>
          <a:graphicData uri="http://schemas.openxmlformats.org/presentationml/2006/ole">
            <mc:AlternateContent xmlns:mc="http://schemas.openxmlformats.org/markup-compatibility/2006">
              <mc:Choice xmlns:v="urn:schemas-microsoft-com:vml" Requires="v">
                <p:oleObj spid="_x0000_s29239" name="Equation" r:id="rId13" imgW="1143000" imgH="482400" progId="Equation.DSMT4">
                  <p:embed/>
                </p:oleObj>
              </mc:Choice>
              <mc:Fallback>
                <p:oleObj name="Equation" r:id="rId13" imgW="1143000" imgH="482400" progId="Equation.DSMT4">
                  <p:embed/>
                  <p:pic>
                    <p:nvPicPr>
                      <p:cNvPr id="0" name=""/>
                      <p:cNvPicPr/>
                      <p:nvPr/>
                    </p:nvPicPr>
                    <p:blipFill>
                      <a:blip r:embed="rId14"/>
                      <a:stretch>
                        <a:fillRect/>
                      </a:stretch>
                    </p:blipFill>
                    <p:spPr>
                      <a:xfrm>
                        <a:off x="4267200" y="5614813"/>
                        <a:ext cx="1521333" cy="642341"/>
                      </a:xfrm>
                      <a:prstGeom prst="rect">
                        <a:avLst/>
                      </a:prstGeom>
                    </p:spPr>
                  </p:pic>
                </p:oleObj>
              </mc:Fallback>
            </mc:AlternateContent>
          </a:graphicData>
        </a:graphic>
      </p:graphicFrame>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6447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C85412-D833-47BF-B87B-5B132AF84402}"/>
              </a:ext>
            </a:extLst>
          </p:cNvPr>
          <p:cNvSpPr>
            <a:spLocks noGrp="1"/>
          </p:cNvSpPr>
          <p:nvPr>
            <p:ph type="ctrTitle"/>
          </p:nvPr>
        </p:nvSpPr>
        <p:spPr>
          <a:xfrm>
            <a:off x="205593" y="2599865"/>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12</a:t>
            </a:r>
            <a:endParaRPr lang="en-IN" dirty="0">
              <a:solidFill>
                <a:schemeClr val="tx1"/>
              </a:solidFill>
            </a:endParaRPr>
          </a:p>
        </p:txBody>
      </p:sp>
      <p:sp>
        <p:nvSpPr>
          <p:cNvPr id="11" name="Text Placeholder 2">
            <a:extLst>
              <a:ext uri="{FF2B5EF4-FFF2-40B4-BE49-F238E27FC236}">
                <a16:creationId xmlns:a16="http://schemas.microsoft.com/office/drawing/2014/main" id="{9CEA2F27-5BC3-4344-AE11-5304B17E55D5}"/>
              </a:ext>
            </a:extLst>
          </p:cNvPr>
          <p:cNvSpPr>
            <a:spLocks noGrp="1"/>
          </p:cNvSpPr>
          <p:nvPr>
            <p:ph type="body" sz="quarter" idx="10"/>
          </p:nvPr>
        </p:nvSpPr>
        <p:spPr>
          <a:xfrm>
            <a:off x="205593" y="3276238"/>
            <a:ext cx="4293870" cy="990600"/>
          </a:xfrm>
        </p:spPr>
        <p:txBody>
          <a:bodyPr anchor="ctr"/>
          <a:lstStyle/>
          <a:p>
            <a:pPr marL="227013" indent="-227013"/>
            <a:r>
              <a:rPr lang="en-US" altLang="en-US" sz="3200" b="1" dirty="0">
                <a:solidFill>
                  <a:schemeClr val="tx1"/>
                </a:solidFill>
                <a:latin typeface="Times New Roman" panose="02020603050405020304" pitchFamily="18" charset="0"/>
                <a:ea typeface="ＭＳ Ｐゴシック" pitchFamily="34" charset="-128"/>
                <a:cs typeface="Times New Roman" panose="02020603050405020304" pitchFamily="18" charset="0"/>
              </a:rPr>
              <a:t>Kinetics of Particles:  Newton’s Second Law</a:t>
            </a:r>
          </a:p>
        </p:txBody>
      </p:sp>
      <p:pic>
        <p:nvPicPr>
          <p:cNvPr id="12" name="Picture 11">
            <a:extLst>
              <a:ext uri="{FF2B5EF4-FFF2-40B4-BE49-F238E27FC236}">
                <a16:creationId xmlns:a16="http://schemas.microsoft.com/office/drawing/2014/main" id="{BDFDA2D4-84F5-44BE-9DB6-AC43DA00B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038907"/>
            <a:ext cx="4194663" cy="2780185"/>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12.3 </a:t>
            </a:r>
            <a:r>
              <a:rPr lang="en-US" altLang="en-US" sz="1000" b="1" dirty="0">
                <a:solidFill>
                  <a:srgbClr val="AD0B1E"/>
                </a:solidFill>
                <a:ea typeface="ＭＳ Ｐゴシック" pitchFamily="34" charset="-128"/>
              </a:rPr>
              <a:t>3</a:t>
            </a:r>
            <a:r>
              <a:rPr lang="en-US" altLang="en-US" b="1" dirty="0">
                <a:solidFill>
                  <a:srgbClr val="AD0B1E"/>
                </a:solidFill>
                <a:ea typeface="ＭＳ Ｐゴシック" pitchFamily="34" charset="-128"/>
              </a:rPr>
              <a:t> </a:t>
            </a:r>
            <a:endParaRPr lang="en-US" sz="1000" b="1" dirty="0">
              <a:solidFill>
                <a:srgbClr val="AD0B1E"/>
              </a:solidFill>
            </a:endParaRPr>
          </a:p>
        </p:txBody>
      </p:sp>
      <p:pic>
        <p:nvPicPr>
          <p:cNvPr id="12" name="Picture 11" descr="Block A has a mass of 100 kg and lies on a horizontal plane. A rope from the right side of Apasses over a pulley, goes downward to a pulley attached to block B, then comes back up to be attached to a fixed point. Block B, which is free to move up and down, has a mass of 300 kg. The coordinate system adopted has the x axis pointing to the right and the y axis pointing d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2296952" cy="1771751"/>
          </a:xfrm>
          <a:prstGeom prst="rect">
            <a:avLst/>
          </a:prstGeom>
        </p:spPr>
      </p:pic>
      <p:sp>
        <p:nvSpPr>
          <p:cNvPr id="3" name="Content Placeholder 2"/>
          <p:cNvSpPr>
            <a:spLocks noGrp="1"/>
          </p:cNvSpPr>
          <p:nvPr>
            <p:ph idx="1"/>
          </p:nvPr>
        </p:nvSpPr>
        <p:spPr>
          <a:xfrm>
            <a:off x="2913472" y="1023392"/>
            <a:ext cx="5620928" cy="1031248"/>
          </a:xfrm>
        </p:spPr>
        <p:txBody>
          <a:bodyPr/>
          <a:lstStyle/>
          <a:p>
            <a:pPr marL="292608" indent="-292608">
              <a:spcBef>
                <a:spcPts val="500"/>
              </a:spcBef>
              <a:spcAft>
                <a:spcPts val="0"/>
              </a:spcAft>
              <a:buFont typeface="Arial" panose="020B0604020202020204" pitchFamily="34" charset="0"/>
              <a:buChar char="•"/>
            </a:pPr>
            <a:r>
              <a:rPr lang="en-US" altLang="en-US" sz="2000" dirty="0"/>
              <a:t>Combine kinematic relationships with equations of motion to solve for accelerations and cord tension.</a:t>
            </a:r>
          </a:p>
        </p:txBody>
      </p:sp>
      <p:graphicFrame>
        <p:nvGraphicFramePr>
          <p:cNvPr id="7" name="Object 6"/>
          <p:cNvGraphicFramePr>
            <a:graphicFrameLocks noChangeAspect="1"/>
          </p:cNvGraphicFramePr>
          <p:nvPr>
            <p:extLst>
              <p:ext uri="{D42A27DB-BD31-4B8C-83A1-F6EECF244321}">
                <p14:modId xmlns:p14="http://schemas.microsoft.com/office/powerpoint/2010/main" val="3377557365"/>
              </p:ext>
            </p:extLst>
          </p:nvPr>
        </p:nvGraphicFramePr>
        <p:xfrm>
          <a:off x="3652811" y="2140019"/>
          <a:ext cx="2290789" cy="368163"/>
        </p:xfrm>
        <a:graphic>
          <a:graphicData uri="http://schemas.openxmlformats.org/presentationml/2006/ole">
            <mc:AlternateContent xmlns:mc="http://schemas.openxmlformats.org/markup-compatibility/2006">
              <mc:Choice xmlns:v="urn:schemas-microsoft-com:vml" Requires="v">
                <p:oleObj spid="_x0000_s30397" name="Equation" r:id="rId4" imgW="1422360" imgH="228600" progId="Equation.DSMT4">
                  <p:embed/>
                </p:oleObj>
              </mc:Choice>
              <mc:Fallback>
                <p:oleObj name="Equation" r:id="rId4" imgW="1422360" imgH="228600" progId="Equation.DSMT4">
                  <p:embed/>
                  <p:pic>
                    <p:nvPicPr>
                      <p:cNvPr id="0" name=""/>
                      <p:cNvPicPr/>
                      <p:nvPr/>
                    </p:nvPicPr>
                    <p:blipFill>
                      <a:blip r:embed="rId5"/>
                      <a:stretch>
                        <a:fillRect/>
                      </a:stretch>
                    </p:blipFill>
                    <p:spPr>
                      <a:xfrm>
                        <a:off x="3652811" y="2140019"/>
                        <a:ext cx="2290789" cy="368163"/>
                      </a:xfrm>
                      <a:prstGeom prst="rect">
                        <a:avLst/>
                      </a:prstGeom>
                    </p:spPr>
                  </p:pic>
                </p:oleObj>
              </mc:Fallback>
            </mc:AlternateContent>
          </a:graphicData>
        </a:graphic>
      </p:graphicFrame>
      <p:pic>
        <p:nvPicPr>
          <p:cNvPr id="13" name="Picture 12" descr="The free body diagram for A shows its weight going down, the normal force going up, and T1, the tension in the rope, going to the right. The kinetic diagram for A shows ma for block A going to the righ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3200400"/>
            <a:ext cx="2192731" cy="971781"/>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2713684291"/>
              </p:ext>
            </p:extLst>
          </p:nvPr>
        </p:nvGraphicFramePr>
        <p:xfrm>
          <a:off x="4046212" y="2743200"/>
          <a:ext cx="1577038" cy="409147"/>
        </p:xfrm>
        <a:graphic>
          <a:graphicData uri="http://schemas.openxmlformats.org/presentationml/2006/ole">
            <mc:AlternateContent xmlns:mc="http://schemas.openxmlformats.org/markup-compatibility/2006">
              <mc:Choice xmlns:v="urn:schemas-microsoft-com:vml" Requires="v">
                <p:oleObj spid="_x0000_s30398" name="Equation" r:id="rId7" imgW="977760" imgH="253800" progId="Equation.DSMT4">
                  <p:embed/>
                </p:oleObj>
              </mc:Choice>
              <mc:Fallback>
                <p:oleObj name="Equation" r:id="rId7" imgW="977760" imgH="253800" progId="Equation.DSMT4">
                  <p:embed/>
                  <p:pic>
                    <p:nvPicPr>
                      <p:cNvPr id="9" name="Object 8"/>
                      <p:cNvPicPr/>
                      <p:nvPr/>
                    </p:nvPicPr>
                    <p:blipFill>
                      <a:blip r:embed="rId8"/>
                      <a:stretch>
                        <a:fillRect/>
                      </a:stretch>
                    </p:blipFill>
                    <p:spPr>
                      <a:xfrm>
                        <a:off x="4046212" y="2743200"/>
                        <a:ext cx="1577038" cy="409147"/>
                      </a:xfrm>
                      <a:prstGeom prst="rect">
                        <a:avLst/>
                      </a:prstGeom>
                    </p:spPr>
                  </p:pic>
                </p:oleObj>
              </mc:Fallback>
            </mc:AlternateContent>
          </a:graphicData>
        </a:graphic>
      </p:graphicFrame>
      <p:pic>
        <p:nvPicPr>
          <p:cNvPr id="14" name="Picture 13" descr="The free body diagram for B shows its weight going down, and T2, the force on the block due to its pulley going up. The kinetic diagram shows ma for block B going dow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4320022"/>
            <a:ext cx="2032985" cy="1166378"/>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62643004"/>
              </p:ext>
            </p:extLst>
          </p:nvPr>
        </p:nvGraphicFramePr>
        <p:xfrm>
          <a:off x="4019581" y="3235904"/>
          <a:ext cx="2762219" cy="818293"/>
        </p:xfrm>
        <a:graphic>
          <a:graphicData uri="http://schemas.openxmlformats.org/presentationml/2006/ole">
            <mc:AlternateContent xmlns:mc="http://schemas.openxmlformats.org/markup-compatibility/2006">
              <mc:Choice xmlns:v="urn:schemas-microsoft-com:vml" Requires="v">
                <p:oleObj spid="_x0000_s30399" name="Equation" r:id="rId10" imgW="1714320" imgH="507960" progId="Equation.DSMT4">
                  <p:embed/>
                </p:oleObj>
              </mc:Choice>
              <mc:Fallback>
                <p:oleObj name="Equation" r:id="rId10" imgW="1714320" imgH="507960" progId="Equation.DSMT4">
                  <p:embed/>
                  <p:pic>
                    <p:nvPicPr>
                      <p:cNvPr id="10" name="Object 9"/>
                      <p:cNvPicPr/>
                      <p:nvPr/>
                    </p:nvPicPr>
                    <p:blipFill>
                      <a:blip r:embed="rId11"/>
                      <a:stretch>
                        <a:fillRect/>
                      </a:stretch>
                    </p:blipFill>
                    <p:spPr>
                      <a:xfrm>
                        <a:off x="4019581" y="3235904"/>
                        <a:ext cx="2762219" cy="818293"/>
                      </a:xfrm>
                      <a:prstGeom prst="rect">
                        <a:avLst/>
                      </a:prstGeom>
                    </p:spPr>
                  </p:pic>
                </p:oleObj>
              </mc:Fallback>
            </mc:AlternateContent>
          </a:graphicData>
        </a:graphic>
      </p:graphicFrame>
      <p:pic>
        <p:nvPicPr>
          <p:cNvPr id="15" name="Picture 14" descr="The free body diagram for the pulley attached to block B shows two times the tension in the rope T1 going upwards, and the force exerted on it by block B, T2, going down. The kinetic diagram shows zero inertial forces because the pulley is itself massles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5645992"/>
            <a:ext cx="1432005" cy="831008"/>
          </a:xfrm>
          <a:prstGeom prst="rect">
            <a:avLst/>
          </a:prstGeom>
        </p:spPr>
      </p:pic>
      <p:graphicFrame>
        <p:nvGraphicFramePr>
          <p:cNvPr id="16" name="Object 15"/>
          <p:cNvGraphicFramePr>
            <a:graphicFrameLocks noChangeAspect="1"/>
          </p:cNvGraphicFramePr>
          <p:nvPr>
            <p:extLst>
              <p:ext uri="{D42A27DB-BD31-4B8C-83A1-F6EECF244321}">
                <p14:modId xmlns:p14="http://schemas.microsoft.com/office/powerpoint/2010/main" val="173396556"/>
              </p:ext>
            </p:extLst>
          </p:nvPr>
        </p:nvGraphicFramePr>
        <p:xfrm>
          <a:off x="4094385" y="4038600"/>
          <a:ext cx="3906615" cy="777233"/>
        </p:xfrm>
        <a:graphic>
          <a:graphicData uri="http://schemas.openxmlformats.org/presentationml/2006/ole">
            <mc:AlternateContent xmlns:mc="http://schemas.openxmlformats.org/markup-compatibility/2006">
              <mc:Choice xmlns:v="urn:schemas-microsoft-com:vml" Requires="v">
                <p:oleObj spid="_x0000_s30400" name="Equation" r:id="rId13" imgW="2425680" imgH="482400" progId="Equation.DSMT4">
                  <p:embed/>
                </p:oleObj>
              </mc:Choice>
              <mc:Fallback>
                <p:oleObj name="Equation" r:id="rId13" imgW="2425680" imgH="482400" progId="Equation.DSMT4">
                  <p:embed/>
                  <p:pic>
                    <p:nvPicPr>
                      <p:cNvPr id="0" name=""/>
                      <p:cNvPicPr/>
                      <p:nvPr/>
                    </p:nvPicPr>
                    <p:blipFill>
                      <a:blip r:embed="rId14"/>
                      <a:stretch>
                        <a:fillRect/>
                      </a:stretch>
                    </p:blipFill>
                    <p:spPr>
                      <a:xfrm>
                        <a:off x="4094385" y="4038600"/>
                        <a:ext cx="3906615" cy="77723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727738414"/>
              </p:ext>
            </p:extLst>
          </p:nvPr>
        </p:nvGraphicFramePr>
        <p:xfrm>
          <a:off x="5839867" y="4973546"/>
          <a:ext cx="2365955" cy="1563937"/>
        </p:xfrm>
        <a:graphic>
          <a:graphicData uri="http://schemas.openxmlformats.org/presentationml/2006/ole">
            <mc:AlternateContent xmlns:mc="http://schemas.openxmlformats.org/markup-compatibility/2006">
              <mc:Choice xmlns:v="urn:schemas-microsoft-com:vml" Requires="v">
                <p:oleObj spid="_x0000_s30401" name="Equation" r:id="rId15" imgW="1498320" imgH="990360" progId="Equation.DSMT4">
                  <p:embed/>
                </p:oleObj>
              </mc:Choice>
              <mc:Fallback>
                <p:oleObj name="Equation" r:id="rId15" imgW="1498320" imgH="990360" progId="Equation.DSMT4">
                  <p:embed/>
                  <p:pic>
                    <p:nvPicPr>
                      <p:cNvPr id="0" name=""/>
                      <p:cNvPicPr/>
                      <p:nvPr/>
                    </p:nvPicPr>
                    <p:blipFill>
                      <a:blip r:embed="rId16"/>
                      <a:stretch>
                        <a:fillRect/>
                      </a:stretch>
                    </p:blipFill>
                    <p:spPr>
                      <a:xfrm>
                        <a:off x="5839867" y="4973546"/>
                        <a:ext cx="2365955" cy="1563937"/>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37335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12.3 </a:t>
            </a:r>
            <a:r>
              <a:rPr lang="en-US" altLang="en-US" sz="1000" b="1" dirty="0">
                <a:solidFill>
                  <a:srgbClr val="AD0B1E"/>
                </a:solidFill>
                <a:ea typeface="ＭＳ Ｐゴシック" pitchFamily="34" charset="-128"/>
              </a:rPr>
              <a:t>4</a:t>
            </a:r>
            <a:r>
              <a:rPr lang="en-US" altLang="en-US" b="1" dirty="0">
                <a:solidFill>
                  <a:srgbClr val="AD0B1E"/>
                </a:solidFill>
                <a:ea typeface="ＭＳ Ｐゴシック" pitchFamily="34" charset="-128"/>
              </a:rPr>
              <a:t> </a:t>
            </a:r>
            <a:endParaRPr lang="en-US" b="1" dirty="0">
              <a:solidFill>
                <a:srgbClr val="AD0B1E"/>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86" y="1661582"/>
            <a:ext cx="3523475" cy="2717832"/>
          </a:xfrm>
          <a:prstGeom prst="rect">
            <a:avLst/>
          </a:prstGeom>
        </p:spPr>
      </p:pic>
      <p:sp>
        <p:nvSpPr>
          <p:cNvPr id="3" name="Content Placeholder 2"/>
          <p:cNvSpPr>
            <a:spLocks noGrp="1"/>
          </p:cNvSpPr>
          <p:nvPr>
            <p:ph idx="1"/>
          </p:nvPr>
        </p:nvSpPr>
        <p:spPr>
          <a:xfrm>
            <a:off x="4267200" y="1023392"/>
            <a:ext cx="4267200" cy="2710408"/>
          </a:xfrm>
        </p:spPr>
        <p:txBody>
          <a:bodyPr/>
          <a:lstStyle/>
          <a:p>
            <a:pPr>
              <a:spcBef>
                <a:spcPts val="500"/>
              </a:spcBef>
              <a:spcAft>
                <a:spcPts val="0"/>
              </a:spcAft>
            </a:pPr>
            <a:r>
              <a:rPr lang="en-US" altLang="en-US" sz="2000" b="1" dirty="0">
                <a:solidFill>
                  <a:srgbClr val="AD0B1E"/>
                </a:solidFill>
              </a:rPr>
              <a:t>Reflect and Think</a:t>
            </a:r>
          </a:p>
          <a:p>
            <a:pPr marL="292608" indent="-292608">
              <a:spcBef>
                <a:spcPts val="1000"/>
              </a:spcBef>
              <a:spcAft>
                <a:spcPts val="0"/>
              </a:spcAft>
              <a:buFontTx/>
              <a:buChar char="•"/>
            </a:pPr>
            <a:r>
              <a:rPr lang="en-US" altLang="en-US" sz="2000" dirty="0"/>
              <a:t>Note that the value obtained for T</a:t>
            </a:r>
            <a:r>
              <a:rPr lang="en-US" altLang="en-US" sz="2000" baseline="-25000" dirty="0"/>
              <a:t>2</a:t>
            </a:r>
            <a:r>
              <a:rPr lang="en-US" altLang="en-US" sz="2000" dirty="0"/>
              <a:t> is </a:t>
            </a:r>
            <a:r>
              <a:rPr lang="en-US" altLang="en-US" sz="2000" i="1" dirty="0"/>
              <a:t>not</a:t>
            </a:r>
            <a:r>
              <a:rPr lang="en-US" altLang="en-US" sz="2000" dirty="0"/>
              <a:t> equal to the weight of block B. Rather than choosing B and the pulley as separate systems, you could have chosen the system to be B and the pulley. In this case, T</a:t>
            </a:r>
            <a:r>
              <a:rPr lang="en-US" altLang="en-US" sz="2000" baseline="-25000" dirty="0"/>
              <a:t>2</a:t>
            </a:r>
            <a:r>
              <a:rPr lang="en-US" altLang="en-US" sz="2000" dirty="0"/>
              <a:t> would have been an internal force.</a:t>
            </a:r>
          </a:p>
        </p:txBody>
      </p:sp>
    </p:spTree>
    <p:extLst>
      <p:ext uri="{BB962C8B-B14F-4D97-AF65-F5344CB8AC3E}">
        <p14:creationId xmlns:p14="http://schemas.microsoft.com/office/powerpoint/2010/main" val="284009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12.5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12" name="Text Box 1029"/>
          <p:cNvSpPr txBox="1">
            <a:spLocks noChangeArrowheads="1"/>
          </p:cNvSpPr>
          <p:nvPr/>
        </p:nvSpPr>
        <p:spPr bwMode="auto">
          <a:xfrm>
            <a:off x="307975" y="3954463"/>
            <a:ext cx="42640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The 6-kg block </a:t>
            </a:r>
            <a:r>
              <a:rPr lang="en-US" altLang="en-US" i="1" dirty="0"/>
              <a:t>B</a:t>
            </a:r>
            <a:r>
              <a:rPr lang="en-US" altLang="en-US" dirty="0"/>
              <a:t> starts from rest and slides on the 15-kg wedge </a:t>
            </a:r>
            <a:r>
              <a:rPr lang="en-US" altLang="en-US" i="1" dirty="0"/>
              <a:t>A</a:t>
            </a:r>
            <a:r>
              <a:rPr lang="en-US" altLang="en-US" dirty="0"/>
              <a:t>, which is supported by a horizontal surface.  </a:t>
            </a:r>
          </a:p>
          <a:p>
            <a:pPr eaLnBrk="1" hangingPunct="1">
              <a:spcBef>
                <a:spcPct val="50000"/>
              </a:spcBef>
            </a:pPr>
            <a:r>
              <a:rPr lang="en-US" altLang="en-US" dirty="0"/>
              <a:t>Neglecting friction, determine </a:t>
            </a:r>
            <a:r>
              <a:rPr lang="en-US" altLang="en-US" i="1" dirty="0"/>
              <a:t>(a)</a:t>
            </a:r>
            <a:r>
              <a:rPr lang="en-US" altLang="en-US" dirty="0"/>
              <a:t> the acceleration of the wedge, and </a:t>
            </a:r>
            <a:r>
              <a:rPr lang="en-US" altLang="en-US" i="1" dirty="0"/>
              <a:t>(b)</a:t>
            </a:r>
            <a:r>
              <a:rPr lang="en-US" altLang="en-US" dirty="0"/>
              <a:t> the acceleration of the block relative to the wedge.</a:t>
            </a:r>
          </a:p>
        </p:txBody>
      </p:sp>
      <p:sp>
        <p:nvSpPr>
          <p:cNvPr id="14" name="Text Box 1030"/>
          <p:cNvSpPr txBox="1">
            <a:spLocks noChangeArrowheads="1"/>
          </p:cNvSpPr>
          <p:nvPr/>
        </p:nvSpPr>
        <p:spPr bwMode="auto">
          <a:xfrm>
            <a:off x="4537075" y="925513"/>
            <a:ext cx="4605338"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Strategy: </a:t>
            </a:r>
            <a:endParaRPr lang="en-US" altLang="en-US" b="1" dirty="0">
              <a:solidFill>
                <a:srgbClr val="00B050"/>
              </a:solidFill>
            </a:endParaRPr>
          </a:p>
          <a:p>
            <a:pPr eaLnBrk="1" hangingPunct="1">
              <a:spcBef>
                <a:spcPct val="50000"/>
              </a:spcBef>
              <a:buFontTx/>
              <a:buChar char="•"/>
            </a:pPr>
            <a:r>
              <a:rPr lang="en-US" altLang="en-US" dirty="0"/>
              <a:t>The block is constrained to slide down the wedge.  Therefore, their motions are dependent.  Express the acceleration of block as the acceleration of wedge plus the acceleration of the block relative to the wedge.</a:t>
            </a:r>
          </a:p>
        </p:txBody>
      </p:sp>
      <p:sp>
        <p:nvSpPr>
          <p:cNvPr id="15" name="Text Box 1031"/>
          <p:cNvSpPr txBox="1">
            <a:spLocks noChangeArrowheads="1"/>
          </p:cNvSpPr>
          <p:nvPr/>
        </p:nvSpPr>
        <p:spPr bwMode="auto">
          <a:xfrm>
            <a:off x="4537075" y="3443288"/>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Write the equations of motion for the wedge and block.</a:t>
            </a:r>
          </a:p>
        </p:txBody>
      </p:sp>
      <p:sp>
        <p:nvSpPr>
          <p:cNvPr id="16" name="Text Box 1032"/>
          <p:cNvSpPr txBox="1">
            <a:spLocks noChangeArrowheads="1"/>
          </p:cNvSpPr>
          <p:nvPr/>
        </p:nvSpPr>
        <p:spPr bwMode="auto">
          <a:xfrm>
            <a:off x="4537075" y="4286250"/>
            <a:ext cx="451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accelerations.</a:t>
            </a:r>
          </a:p>
        </p:txBody>
      </p:sp>
      <p:pic>
        <p:nvPicPr>
          <p:cNvPr id="17" name="Picture 8" descr="bee29230_sp1204a"/>
          <p:cNvPicPr>
            <a:picLocks noChangeAspect="1" noChangeArrowheads="1"/>
          </p:cNvPicPr>
          <p:nvPr/>
        </p:nvPicPr>
        <p:blipFill>
          <a:blip r:embed="rId2">
            <a:extLst>
              <a:ext uri="{28A0092B-C50C-407E-A947-70E740481C1C}">
                <a14:useLocalDpi xmlns:a14="http://schemas.microsoft.com/office/drawing/2010/main" val="0"/>
              </a:ext>
            </a:extLst>
          </a:blip>
          <a:srcRect t="10983"/>
          <a:stretch>
            <a:fillRect/>
          </a:stretch>
        </p:blipFill>
        <p:spPr bwMode="auto">
          <a:xfrm>
            <a:off x="411163" y="1222375"/>
            <a:ext cx="4125912"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7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1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12.5 </a:t>
            </a:r>
            <a:r>
              <a:rPr lang="en-US" altLang="en-US" sz="1000" b="1" dirty="0">
                <a:solidFill>
                  <a:srgbClr val="AD0B1E"/>
                </a:solidFill>
                <a:ea typeface="ＭＳ Ｐゴシック" pitchFamily="34" charset="-128"/>
              </a:rPr>
              <a:t>2</a:t>
            </a:r>
            <a:endParaRPr lang="en-US" sz="1000" b="1" dirty="0">
              <a:solidFill>
                <a:srgbClr val="AD0B1E"/>
              </a:solidFill>
            </a:endParaRPr>
          </a:p>
        </p:txBody>
      </p:sp>
      <p:grpSp>
        <p:nvGrpSpPr>
          <p:cNvPr id="19" name="Group 1027"/>
          <p:cNvGrpSpPr>
            <a:grpSpLocks/>
          </p:cNvGrpSpPr>
          <p:nvPr/>
        </p:nvGrpSpPr>
        <p:grpSpPr bwMode="auto">
          <a:xfrm>
            <a:off x="1046163" y="925513"/>
            <a:ext cx="8050212" cy="2389187"/>
            <a:chOff x="659" y="583"/>
            <a:chExt cx="5071" cy="1505"/>
          </a:xfrm>
        </p:grpSpPr>
        <p:pic>
          <p:nvPicPr>
            <p:cNvPr id="20" name="Picture 1028"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 y="625"/>
              <a:ext cx="1074" cy="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029"/>
            <p:cNvSpPr txBox="1">
              <a:spLocks noChangeArrowheads="1"/>
            </p:cNvSpPr>
            <p:nvPr/>
          </p:nvSpPr>
          <p:spPr bwMode="auto">
            <a:xfrm>
              <a:off x="2290" y="583"/>
              <a:ext cx="344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Modeling and Analysis: </a:t>
              </a:r>
              <a:endParaRPr lang="en-US" altLang="en-US" b="1" dirty="0">
                <a:solidFill>
                  <a:srgbClr val="00B050"/>
                </a:solidFill>
              </a:endParaRPr>
            </a:p>
            <a:p>
              <a:pPr eaLnBrk="1" hangingPunct="1">
                <a:spcBef>
                  <a:spcPct val="20000"/>
                </a:spcBef>
                <a:buFontTx/>
                <a:buChar char="•"/>
              </a:pPr>
              <a:r>
                <a:rPr lang="en-US" altLang="en-US" dirty="0"/>
                <a:t>The block is constrained to slide down the wedge.  Therefore, their motions are dependent.</a:t>
              </a:r>
            </a:p>
          </p:txBody>
        </p:sp>
        <p:graphicFrame>
          <p:nvGraphicFramePr>
            <p:cNvPr id="22" name="Object 8"/>
            <p:cNvGraphicFramePr>
              <a:graphicFrameLocks noChangeAspect="1"/>
            </p:cNvGraphicFramePr>
            <p:nvPr/>
          </p:nvGraphicFramePr>
          <p:xfrm>
            <a:off x="2521" y="1296"/>
            <a:ext cx="1016" cy="232"/>
          </p:xfrm>
          <a:graphic>
            <a:graphicData uri="http://schemas.openxmlformats.org/presentationml/2006/ole">
              <mc:AlternateContent xmlns:mc="http://schemas.openxmlformats.org/markup-compatibility/2006">
                <mc:Choice xmlns:v="urn:schemas-microsoft-com:vml" Requires="v">
                  <p:oleObj spid="_x0000_s31709" name="Equation" r:id="rId4" imgW="1612900" imgH="368300" progId="Equation.3">
                    <p:embed/>
                  </p:oleObj>
                </mc:Choice>
                <mc:Fallback>
                  <p:oleObj name="Equation" r:id="rId4" imgW="16129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 y="1296"/>
                          <a:ext cx="1016"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1031"/>
          <p:cNvGrpSpPr>
            <a:grpSpLocks/>
          </p:cNvGrpSpPr>
          <p:nvPr/>
        </p:nvGrpSpPr>
        <p:grpSpPr bwMode="auto">
          <a:xfrm>
            <a:off x="260350" y="2505075"/>
            <a:ext cx="8882063" cy="2222500"/>
            <a:chOff x="164" y="1578"/>
            <a:chExt cx="5595" cy="1400"/>
          </a:xfrm>
        </p:grpSpPr>
        <p:sp>
          <p:nvSpPr>
            <p:cNvPr id="24" name="Text Box 1032"/>
            <p:cNvSpPr txBox="1">
              <a:spLocks noChangeArrowheads="1"/>
            </p:cNvSpPr>
            <p:nvPr/>
          </p:nvSpPr>
          <p:spPr bwMode="auto">
            <a:xfrm>
              <a:off x="2290" y="1578"/>
              <a:ext cx="3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Write equations of motion for wedge and block.</a:t>
              </a:r>
            </a:p>
          </p:txBody>
        </p:sp>
        <p:grpSp>
          <p:nvGrpSpPr>
            <p:cNvPr id="25" name="Group 1033"/>
            <p:cNvGrpSpPr>
              <a:grpSpLocks/>
            </p:cNvGrpSpPr>
            <p:nvPr/>
          </p:nvGrpSpPr>
          <p:grpSpPr bwMode="auto">
            <a:xfrm>
              <a:off x="164" y="2065"/>
              <a:ext cx="2049" cy="913"/>
              <a:chOff x="164" y="2065"/>
              <a:chExt cx="2049" cy="913"/>
            </a:xfrm>
          </p:grpSpPr>
          <p:pic>
            <p:nvPicPr>
              <p:cNvPr id="28" name="Picture 1034"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 y="2100"/>
                <a:ext cx="1856"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035"/>
              <p:cNvGrpSpPr>
                <a:grpSpLocks/>
              </p:cNvGrpSpPr>
              <p:nvPr/>
            </p:nvGrpSpPr>
            <p:grpSpPr bwMode="auto">
              <a:xfrm>
                <a:off x="299" y="2162"/>
                <a:ext cx="980" cy="643"/>
                <a:chOff x="299" y="2162"/>
                <a:chExt cx="980" cy="643"/>
              </a:xfrm>
            </p:grpSpPr>
            <p:sp>
              <p:nvSpPr>
                <p:cNvPr id="32" name="Line 1036"/>
                <p:cNvSpPr>
                  <a:spLocks noChangeShapeType="1"/>
                </p:cNvSpPr>
                <p:nvPr/>
              </p:nvSpPr>
              <p:spPr bwMode="auto">
                <a:xfrm>
                  <a:off x="299" y="2805"/>
                  <a:ext cx="9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 name="Line 1037"/>
                <p:cNvSpPr>
                  <a:spLocks noChangeShapeType="1"/>
                </p:cNvSpPr>
                <p:nvPr/>
              </p:nvSpPr>
              <p:spPr bwMode="auto">
                <a:xfrm flipV="1">
                  <a:off x="300" y="2162"/>
                  <a:ext cx="0" cy="6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30" name="Text Box 1038"/>
              <p:cNvSpPr txBox="1">
                <a:spLocks noChangeArrowheads="1"/>
              </p:cNvSpPr>
              <p:nvPr/>
            </p:nvSpPr>
            <p:spPr bwMode="auto">
              <a:xfrm>
                <a:off x="1175" y="2767"/>
                <a:ext cx="2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dirty="0"/>
                  <a:t>x</a:t>
                </a:r>
              </a:p>
            </p:txBody>
          </p:sp>
          <p:sp>
            <p:nvSpPr>
              <p:cNvPr id="31" name="Text Box 1039"/>
              <p:cNvSpPr txBox="1">
                <a:spLocks noChangeArrowheads="1"/>
              </p:cNvSpPr>
              <p:nvPr/>
            </p:nvSpPr>
            <p:spPr bwMode="auto">
              <a:xfrm>
                <a:off x="164" y="2065"/>
                <a:ext cx="2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dirty="0"/>
                  <a:t>y</a:t>
                </a:r>
              </a:p>
            </p:txBody>
          </p:sp>
        </p:grpSp>
        <p:graphicFrame>
          <p:nvGraphicFramePr>
            <p:cNvPr id="26" name="Object 6"/>
            <p:cNvGraphicFramePr>
              <a:graphicFrameLocks noChangeAspect="1"/>
            </p:cNvGraphicFramePr>
            <p:nvPr/>
          </p:nvGraphicFramePr>
          <p:xfrm>
            <a:off x="2543" y="1846"/>
            <a:ext cx="992" cy="208"/>
          </p:xfrm>
          <a:graphic>
            <a:graphicData uri="http://schemas.openxmlformats.org/presentationml/2006/ole">
              <mc:AlternateContent xmlns:mc="http://schemas.openxmlformats.org/markup-compatibility/2006">
                <mc:Choice xmlns:v="urn:schemas-microsoft-com:vml" Requires="v">
                  <p:oleObj spid="_x0000_s31710" name="Equation" r:id="rId7" imgW="1574800" imgH="330200" progId="Equation.3">
                    <p:embed/>
                  </p:oleObj>
                </mc:Choice>
                <mc:Fallback>
                  <p:oleObj name="Equation" r:id="rId7" imgW="15748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3" y="1846"/>
                          <a:ext cx="99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7"/>
            <p:cNvGraphicFramePr>
              <a:graphicFrameLocks noChangeAspect="1"/>
            </p:cNvGraphicFramePr>
            <p:nvPr/>
          </p:nvGraphicFramePr>
          <p:xfrm>
            <a:off x="2932" y="2080"/>
            <a:ext cx="1152" cy="480"/>
          </p:xfrm>
          <a:graphic>
            <a:graphicData uri="http://schemas.openxmlformats.org/presentationml/2006/ole">
              <mc:AlternateContent xmlns:mc="http://schemas.openxmlformats.org/markup-compatibility/2006">
                <mc:Choice xmlns:v="urn:schemas-microsoft-com:vml" Requires="v">
                  <p:oleObj spid="_x0000_s31711" name="Equation" r:id="rId9" imgW="1828800" imgH="761760" progId="Equation.DSMT4">
                    <p:embed/>
                  </p:oleObj>
                </mc:Choice>
                <mc:Fallback>
                  <p:oleObj name="Equation" r:id="rId9" imgW="1828800" imgH="7617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2" y="2080"/>
                          <a:ext cx="1152"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Group 1042"/>
          <p:cNvGrpSpPr>
            <a:grpSpLocks/>
          </p:cNvGrpSpPr>
          <p:nvPr/>
        </p:nvGrpSpPr>
        <p:grpSpPr bwMode="auto">
          <a:xfrm>
            <a:off x="374650" y="4233863"/>
            <a:ext cx="8337550" cy="2292350"/>
            <a:chOff x="236" y="2667"/>
            <a:chExt cx="5252" cy="1444"/>
          </a:xfrm>
        </p:grpSpPr>
        <p:pic>
          <p:nvPicPr>
            <p:cNvPr id="35" name="Picture 1043"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 y="3154"/>
              <a:ext cx="1965" cy="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 name="Object 4"/>
            <p:cNvGraphicFramePr>
              <a:graphicFrameLocks noChangeAspect="1"/>
            </p:cNvGraphicFramePr>
            <p:nvPr/>
          </p:nvGraphicFramePr>
          <p:xfrm>
            <a:off x="2543" y="2667"/>
            <a:ext cx="2568" cy="232"/>
          </p:xfrm>
          <a:graphic>
            <a:graphicData uri="http://schemas.openxmlformats.org/presentationml/2006/ole">
              <mc:AlternateContent xmlns:mc="http://schemas.openxmlformats.org/markup-compatibility/2006">
                <mc:Choice xmlns:v="urn:schemas-microsoft-com:vml" Requires="v">
                  <p:oleObj spid="_x0000_s31712" name="Equation" r:id="rId12" imgW="4076700" imgH="368300" progId="Equation.3">
                    <p:embed/>
                  </p:oleObj>
                </mc:Choice>
                <mc:Fallback>
                  <p:oleObj name="Equation" r:id="rId12" imgW="4076700" imgH="368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3" y="2667"/>
                          <a:ext cx="2568"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5"/>
            <p:cNvGraphicFramePr>
              <a:graphicFrameLocks noChangeAspect="1"/>
            </p:cNvGraphicFramePr>
            <p:nvPr/>
          </p:nvGraphicFramePr>
          <p:xfrm>
            <a:off x="2968" y="2904"/>
            <a:ext cx="2520" cy="560"/>
          </p:xfrm>
          <a:graphic>
            <a:graphicData uri="http://schemas.openxmlformats.org/presentationml/2006/ole">
              <mc:AlternateContent xmlns:mc="http://schemas.openxmlformats.org/markup-compatibility/2006">
                <mc:Choice xmlns:v="urn:schemas-microsoft-com:vml" Requires="v">
                  <p:oleObj spid="_x0000_s31713" name="Equation" r:id="rId14" imgW="4000320" imgH="888840" progId="Equation.DSMT4">
                    <p:embed/>
                  </p:oleObj>
                </mc:Choice>
                <mc:Fallback>
                  <p:oleObj name="Equation" r:id="rId14" imgW="4000320" imgH="8888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8" y="2904"/>
                          <a:ext cx="2520" cy="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8" name="Group 1046"/>
          <p:cNvGrpSpPr>
            <a:grpSpLocks/>
          </p:cNvGrpSpPr>
          <p:nvPr/>
        </p:nvGrpSpPr>
        <p:grpSpPr bwMode="auto">
          <a:xfrm>
            <a:off x="4037013" y="5678492"/>
            <a:ext cx="4325937" cy="798513"/>
            <a:chOff x="2543" y="3577"/>
            <a:chExt cx="2725" cy="503"/>
          </a:xfrm>
        </p:grpSpPr>
        <p:graphicFrame>
          <p:nvGraphicFramePr>
            <p:cNvPr id="39" name="Object 2"/>
            <p:cNvGraphicFramePr>
              <a:graphicFrameLocks noChangeAspect="1"/>
            </p:cNvGraphicFramePr>
            <p:nvPr/>
          </p:nvGraphicFramePr>
          <p:xfrm>
            <a:off x="2543" y="3577"/>
            <a:ext cx="2232" cy="232"/>
          </p:xfrm>
          <a:graphic>
            <a:graphicData uri="http://schemas.openxmlformats.org/presentationml/2006/ole">
              <mc:AlternateContent xmlns:mc="http://schemas.openxmlformats.org/markup-compatibility/2006">
                <mc:Choice xmlns:v="urn:schemas-microsoft-com:vml" Requires="v">
                  <p:oleObj spid="_x0000_s31714" name="Equation" r:id="rId16" imgW="3543300" imgH="368300" progId="Equation.3">
                    <p:embed/>
                  </p:oleObj>
                </mc:Choice>
                <mc:Fallback>
                  <p:oleObj name="Equation" r:id="rId16" imgW="3543300" imgH="3683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43" y="3577"/>
                          <a:ext cx="2232"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3"/>
            <p:cNvGraphicFramePr>
              <a:graphicFrameLocks noChangeAspect="1"/>
            </p:cNvGraphicFramePr>
            <p:nvPr/>
          </p:nvGraphicFramePr>
          <p:xfrm>
            <a:off x="2948" y="3848"/>
            <a:ext cx="2320" cy="232"/>
          </p:xfrm>
          <a:graphic>
            <a:graphicData uri="http://schemas.openxmlformats.org/presentationml/2006/ole">
              <mc:AlternateContent xmlns:mc="http://schemas.openxmlformats.org/markup-compatibility/2006">
                <mc:Choice xmlns:v="urn:schemas-microsoft-com:vml" Requires="v">
                  <p:oleObj spid="_x0000_s31715" name="Equation" r:id="rId18" imgW="3682800" imgH="368280" progId="Equation.DSMT4">
                    <p:embed/>
                  </p:oleObj>
                </mc:Choice>
                <mc:Fallback>
                  <p:oleObj name="Equation" r:id="rId18" imgW="3682800" imgH="36828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8" y="3848"/>
                          <a:ext cx="232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856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12.5 </a:t>
            </a:r>
            <a:r>
              <a:rPr lang="en-US" altLang="en-US" sz="1000" b="1" dirty="0">
                <a:solidFill>
                  <a:srgbClr val="AD0B1E"/>
                </a:solidFill>
                <a:ea typeface="ＭＳ Ｐゴシック" pitchFamily="34" charset="-128"/>
              </a:rPr>
              <a:t>3</a:t>
            </a:r>
            <a:endParaRPr lang="en-US" sz="1000" dirty="0"/>
          </a:p>
        </p:txBody>
      </p:sp>
      <p:pic>
        <p:nvPicPr>
          <p:cNvPr id="14" name="Picture 1028"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8" y="1216025"/>
            <a:ext cx="2052637"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2"/>
          <p:cNvGraphicFramePr>
            <a:graphicFrameLocks noChangeAspect="1"/>
          </p:cNvGraphicFramePr>
          <p:nvPr/>
        </p:nvGraphicFramePr>
        <p:xfrm>
          <a:off x="4152900" y="1320800"/>
          <a:ext cx="1663700" cy="368300"/>
        </p:xfrm>
        <a:graphic>
          <a:graphicData uri="http://schemas.openxmlformats.org/presentationml/2006/ole">
            <mc:AlternateContent xmlns:mc="http://schemas.openxmlformats.org/markup-compatibility/2006">
              <mc:Choice xmlns:v="urn:schemas-microsoft-com:vml" Requires="v">
                <p:oleObj spid="_x0000_s32441" name="Equation" r:id="rId4" imgW="1663560" imgH="368280" progId="Equation.DSMT4">
                  <p:embed/>
                </p:oleObj>
              </mc:Choice>
              <mc:Fallback>
                <p:oleObj name="Equation" r:id="rId4" imgW="1663560" imgH="3682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0" y="1320800"/>
                        <a:ext cx="1663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Box 1050"/>
          <p:cNvSpPr txBox="1">
            <a:spLocks noChangeArrowheads="1"/>
          </p:cNvSpPr>
          <p:nvPr/>
        </p:nvSpPr>
        <p:spPr bwMode="auto">
          <a:xfrm>
            <a:off x="3587750" y="936625"/>
            <a:ext cx="451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accelerations.</a:t>
            </a:r>
          </a:p>
        </p:txBody>
      </p:sp>
      <p:grpSp>
        <p:nvGrpSpPr>
          <p:cNvPr id="17" name="Group 1053"/>
          <p:cNvGrpSpPr>
            <a:grpSpLocks/>
          </p:cNvGrpSpPr>
          <p:nvPr/>
        </p:nvGrpSpPr>
        <p:grpSpPr bwMode="auto">
          <a:xfrm>
            <a:off x="4229101" y="1879601"/>
            <a:ext cx="4343400" cy="2800350"/>
            <a:chOff x="2664" y="1184"/>
            <a:chExt cx="2736" cy="1764"/>
          </a:xfrm>
        </p:grpSpPr>
        <p:graphicFrame>
          <p:nvGraphicFramePr>
            <p:cNvPr id="18" name="Object 5"/>
            <p:cNvGraphicFramePr>
              <a:graphicFrameLocks noChangeAspect="1"/>
            </p:cNvGraphicFramePr>
            <p:nvPr/>
          </p:nvGraphicFramePr>
          <p:xfrm>
            <a:off x="2664" y="1184"/>
            <a:ext cx="2736" cy="1552"/>
          </p:xfrm>
          <a:graphic>
            <a:graphicData uri="http://schemas.openxmlformats.org/presentationml/2006/ole">
              <mc:AlternateContent xmlns:mc="http://schemas.openxmlformats.org/markup-compatibility/2006">
                <mc:Choice xmlns:v="urn:schemas-microsoft-com:vml" Requires="v">
                  <p:oleObj spid="_x0000_s32442" name="Equation" r:id="rId6" imgW="4343400" imgH="2463480" progId="Equation.DSMT4">
                    <p:embed/>
                  </p:oleObj>
                </mc:Choice>
                <mc:Fallback>
                  <p:oleObj name="Equation" r:id="rId6" imgW="4343400" imgH="246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4" y="1184"/>
                          <a:ext cx="2736" cy="1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6"/>
            <p:cNvGraphicFramePr>
              <a:graphicFrameLocks noChangeAspect="1"/>
            </p:cNvGraphicFramePr>
            <p:nvPr/>
          </p:nvGraphicFramePr>
          <p:xfrm>
            <a:off x="4304" y="2708"/>
            <a:ext cx="1056" cy="240"/>
          </p:xfrm>
          <a:graphic>
            <a:graphicData uri="http://schemas.openxmlformats.org/presentationml/2006/ole">
              <mc:AlternateContent xmlns:mc="http://schemas.openxmlformats.org/markup-compatibility/2006">
                <mc:Choice xmlns:v="urn:schemas-microsoft-com:vml" Requires="v">
                  <p:oleObj spid="_x0000_s32443" name="Equation" r:id="rId8" imgW="1676160" imgH="380880" progId="Equation.DSMT4">
                    <p:embed/>
                  </p:oleObj>
                </mc:Choice>
                <mc:Fallback>
                  <p:oleObj name="Equation" r:id="rId8" imgW="1676160" imgH="380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4" y="2708"/>
                          <a:ext cx="1056" cy="2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1054"/>
          <p:cNvGrpSpPr>
            <a:grpSpLocks/>
          </p:cNvGrpSpPr>
          <p:nvPr/>
        </p:nvGrpSpPr>
        <p:grpSpPr bwMode="auto">
          <a:xfrm>
            <a:off x="3937001" y="4921250"/>
            <a:ext cx="4851400" cy="1365250"/>
            <a:chOff x="2480" y="3100"/>
            <a:chExt cx="3056" cy="860"/>
          </a:xfrm>
        </p:grpSpPr>
        <p:graphicFrame>
          <p:nvGraphicFramePr>
            <p:cNvPr id="21" name="Object 3"/>
            <p:cNvGraphicFramePr>
              <a:graphicFrameLocks noChangeAspect="1"/>
            </p:cNvGraphicFramePr>
            <p:nvPr/>
          </p:nvGraphicFramePr>
          <p:xfrm>
            <a:off x="2480" y="3100"/>
            <a:ext cx="3056" cy="568"/>
          </p:xfrm>
          <a:graphic>
            <a:graphicData uri="http://schemas.openxmlformats.org/presentationml/2006/ole">
              <mc:AlternateContent xmlns:mc="http://schemas.openxmlformats.org/markup-compatibility/2006">
                <mc:Choice xmlns:v="urn:schemas-microsoft-com:vml" Requires="v">
                  <p:oleObj spid="_x0000_s32444" name="Equation" r:id="rId10" imgW="4851360" imgH="901440" progId="Equation.DSMT4">
                    <p:embed/>
                  </p:oleObj>
                </mc:Choice>
                <mc:Fallback>
                  <p:oleObj name="Equation" r:id="rId10" imgW="4851360" imgH="9014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0" y="3100"/>
                          <a:ext cx="305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4"/>
            <p:cNvGraphicFramePr>
              <a:graphicFrameLocks noChangeAspect="1"/>
            </p:cNvGraphicFramePr>
            <p:nvPr/>
          </p:nvGraphicFramePr>
          <p:xfrm>
            <a:off x="4344" y="3696"/>
            <a:ext cx="1112" cy="264"/>
          </p:xfrm>
          <a:graphic>
            <a:graphicData uri="http://schemas.openxmlformats.org/presentationml/2006/ole">
              <mc:AlternateContent xmlns:mc="http://schemas.openxmlformats.org/markup-compatibility/2006">
                <mc:Choice xmlns:v="urn:schemas-microsoft-com:vml" Requires="v">
                  <p:oleObj spid="_x0000_s32445" name="Equation" r:id="rId12" imgW="1765080" imgH="419040" progId="Equation.DSMT4">
                    <p:embed/>
                  </p:oleObj>
                </mc:Choice>
                <mc:Fallback>
                  <p:oleObj name="Equation" r:id="rId12" imgW="1765080" imgH="419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4" y="3696"/>
                          <a:ext cx="1112" cy="26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65335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12.5 </a:t>
            </a:r>
            <a:r>
              <a:rPr lang="en-US" altLang="en-US" sz="1000" b="1" dirty="0">
                <a:solidFill>
                  <a:srgbClr val="AD0B1E"/>
                </a:solidFill>
                <a:ea typeface="ＭＳ Ｐゴシック" pitchFamily="34" charset="-128"/>
              </a:rPr>
              <a:t>4</a:t>
            </a:r>
            <a:endParaRPr lang="en-US" sz="1000" b="1" dirty="0">
              <a:solidFill>
                <a:srgbClr val="AD0B1E"/>
              </a:solidFill>
            </a:endParaRPr>
          </a:p>
        </p:txBody>
      </p:sp>
      <p:sp>
        <p:nvSpPr>
          <p:cNvPr id="5" name="Text Box 1030"/>
          <p:cNvSpPr txBox="1">
            <a:spLocks noChangeArrowheads="1"/>
          </p:cNvSpPr>
          <p:nvPr/>
        </p:nvSpPr>
        <p:spPr bwMode="auto">
          <a:xfrm>
            <a:off x="4537075" y="925513"/>
            <a:ext cx="460533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Reflect and Think</a:t>
            </a:r>
            <a:endParaRPr lang="en-US" altLang="en-US" b="1" dirty="0">
              <a:solidFill>
                <a:srgbClr val="00B050"/>
              </a:solidFill>
            </a:endParaRPr>
          </a:p>
          <a:p>
            <a:r>
              <a:rPr lang="en-US" dirty="0"/>
              <a:t>Many students are tempted to draw the</a:t>
            </a:r>
          </a:p>
          <a:p>
            <a:pPr marL="0" indent="0"/>
            <a:r>
              <a:rPr lang="en-US" dirty="0"/>
              <a:t>acceleration of block </a:t>
            </a:r>
            <a:r>
              <a:rPr lang="en-US" i="1" dirty="0"/>
              <a:t>B </a:t>
            </a:r>
            <a:r>
              <a:rPr lang="en-US" dirty="0"/>
              <a:t>down the incline in     the kinetic diagram. It is important to recognize that this is the direction of the </a:t>
            </a:r>
            <a:r>
              <a:rPr lang="en-US" i="1" dirty="0"/>
              <a:t>relative </a:t>
            </a:r>
            <a:r>
              <a:rPr lang="en-US" dirty="0"/>
              <a:t>acceleration. Rather than the kinetic diagram you used for block </a:t>
            </a:r>
            <a:r>
              <a:rPr lang="en-US" i="1" dirty="0"/>
              <a:t>B</a:t>
            </a:r>
            <a:r>
              <a:rPr lang="en-US" dirty="0"/>
              <a:t>, you could have simply put unknown accelerations in the </a:t>
            </a:r>
            <a:r>
              <a:rPr lang="en-US" i="1" dirty="0"/>
              <a:t>x </a:t>
            </a:r>
            <a:r>
              <a:rPr lang="en-US" dirty="0"/>
              <a:t>and </a:t>
            </a:r>
            <a:r>
              <a:rPr lang="en-US" i="1" dirty="0"/>
              <a:t>y </a:t>
            </a:r>
            <a:r>
              <a:rPr lang="en-US" dirty="0"/>
              <a:t>directions and then used your relative motion equation to obtain more scalar equations.</a:t>
            </a:r>
            <a:endParaRPr lang="en-US" altLang="en-US" dirty="0"/>
          </a:p>
        </p:txBody>
      </p:sp>
      <p:pic>
        <p:nvPicPr>
          <p:cNvPr id="6" name="Picture 8" descr="bee29230_sp1204a"/>
          <p:cNvPicPr>
            <a:picLocks noChangeAspect="1" noChangeArrowheads="1"/>
          </p:cNvPicPr>
          <p:nvPr/>
        </p:nvPicPr>
        <p:blipFill>
          <a:blip r:embed="rId2">
            <a:extLst>
              <a:ext uri="{28A0092B-C50C-407E-A947-70E740481C1C}">
                <a14:useLocalDpi xmlns:a14="http://schemas.microsoft.com/office/drawing/2010/main" val="0"/>
              </a:ext>
            </a:extLst>
          </a:blip>
          <a:srcRect t="10983"/>
          <a:stretch>
            <a:fillRect/>
          </a:stretch>
        </p:blipFill>
        <p:spPr bwMode="auto">
          <a:xfrm>
            <a:off x="411163" y="1222375"/>
            <a:ext cx="4125912"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38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20" name="Picture 19" descr="Block A lies on a horizontal surface and has mass 30 kg. Block B moves up and down and has mass 25 kg. A rope attached to the right of Block A travels over a pulley, down to a pulley on Block B, up to a stationary pulley, and back down to become attached to the top of Block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22254"/>
            <a:ext cx="2699710" cy="3295232"/>
          </a:xfrm>
          <a:prstGeom prst="rect">
            <a:avLst/>
          </a:prstGeom>
        </p:spPr>
      </p:pic>
      <p:sp>
        <p:nvSpPr>
          <p:cNvPr id="13" name="Content Placeholder 12"/>
          <p:cNvSpPr>
            <a:spLocks noGrp="1"/>
          </p:cNvSpPr>
          <p:nvPr>
            <p:ph idx="1"/>
          </p:nvPr>
        </p:nvSpPr>
        <p:spPr>
          <a:xfrm>
            <a:off x="457200" y="4724400"/>
            <a:ext cx="6629400" cy="1405656"/>
          </a:xfrm>
        </p:spPr>
        <p:txBody>
          <a:bodyPr/>
          <a:lstStyle/>
          <a:p>
            <a:r>
              <a:rPr lang="en-US" altLang="en-US" sz="2000" dirty="0"/>
              <a:t>The two blocks shown are originally at rest. Neglecting the masses of the pulleys and the effect of friction in the pulleys and between block </a:t>
            </a:r>
            <a:r>
              <a:rPr lang="en-US" altLang="en-US" sz="2000" i="1" dirty="0"/>
              <a:t>A</a:t>
            </a:r>
            <a:r>
              <a:rPr lang="en-US" altLang="en-US" sz="2000" dirty="0"/>
              <a:t> and the horizontal surface, determine (</a:t>
            </a:r>
            <a:r>
              <a:rPr lang="en-US" altLang="en-US" sz="2000" i="1" dirty="0"/>
              <a:t>a</a:t>
            </a:r>
            <a:r>
              <a:rPr lang="en-US" altLang="en-US" sz="2000" dirty="0"/>
              <a:t>) the acceleration of each block, (</a:t>
            </a:r>
            <a:r>
              <a:rPr lang="en-US" altLang="en-US" sz="2000" i="1" dirty="0"/>
              <a:t>b</a:t>
            </a:r>
            <a:r>
              <a:rPr lang="en-US" altLang="en-US" sz="2000" dirty="0"/>
              <a:t>) the tension in the cable.</a:t>
            </a:r>
          </a:p>
        </p:txBody>
      </p:sp>
      <p:sp>
        <p:nvSpPr>
          <p:cNvPr id="16" name="Content Placeholder 15"/>
          <p:cNvSpPr>
            <a:spLocks noGrp="1"/>
          </p:cNvSpPr>
          <p:nvPr>
            <p:ph idx="13"/>
          </p:nvPr>
        </p:nvSpPr>
        <p:spPr>
          <a:xfrm>
            <a:off x="3733801" y="1066800"/>
            <a:ext cx="4953000" cy="1321624"/>
          </a:xfrm>
        </p:spPr>
        <p:txBody>
          <a:bodyPr/>
          <a:lstStyle/>
          <a:p>
            <a:pPr>
              <a:spcBef>
                <a:spcPts val="500"/>
              </a:spcBef>
              <a:spcAft>
                <a:spcPts val="0"/>
              </a:spcAft>
            </a:pPr>
            <a:r>
              <a:rPr lang="en-US" altLang="en-US" sz="2000" b="1" dirty="0">
                <a:solidFill>
                  <a:srgbClr val="AD0B1E"/>
                </a:solidFill>
              </a:rPr>
              <a:t>Strategy:</a:t>
            </a:r>
          </a:p>
          <a:p>
            <a:pPr marL="292608" indent="-292608">
              <a:spcBef>
                <a:spcPts val="500"/>
              </a:spcBef>
              <a:spcAft>
                <a:spcPts val="0"/>
              </a:spcAft>
              <a:buFontTx/>
              <a:buChar char="•"/>
            </a:pPr>
            <a:r>
              <a:rPr lang="en-US" altLang="en-US" sz="2000" dirty="0"/>
              <a:t>Write the kinematic relationships for the dependent motions and accelerations of the blocks.</a:t>
            </a:r>
          </a:p>
        </p:txBody>
      </p:sp>
      <p:sp>
        <p:nvSpPr>
          <p:cNvPr id="17" name="Content Placeholder 16"/>
          <p:cNvSpPr>
            <a:spLocks noGrp="1"/>
          </p:cNvSpPr>
          <p:nvPr>
            <p:ph idx="14"/>
          </p:nvPr>
        </p:nvSpPr>
        <p:spPr>
          <a:xfrm>
            <a:off x="3733800" y="2450770"/>
            <a:ext cx="4953000" cy="419100"/>
          </a:xfrm>
        </p:spPr>
        <p:txBody>
          <a:bodyPr/>
          <a:lstStyle/>
          <a:p>
            <a:pPr marL="292608" indent="-292608">
              <a:spcBef>
                <a:spcPts val="500"/>
              </a:spcBef>
              <a:spcAft>
                <a:spcPts val="0"/>
              </a:spcAft>
              <a:buFont typeface="Arial" panose="020B0604020202020204" pitchFamily="34" charset="0"/>
              <a:buChar char="•"/>
            </a:pPr>
            <a:r>
              <a:rPr lang="en-US" altLang="en-US" sz="2000" dirty="0"/>
              <a:t>Draw the FBD and KD for each block</a:t>
            </a:r>
          </a:p>
        </p:txBody>
      </p:sp>
      <p:sp>
        <p:nvSpPr>
          <p:cNvPr id="18" name="Content Placeholder 17"/>
          <p:cNvSpPr>
            <a:spLocks noGrp="1"/>
          </p:cNvSpPr>
          <p:nvPr>
            <p:ph idx="15"/>
          </p:nvPr>
        </p:nvSpPr>
        <p:spPr>
          <a:xfrm>
            <a:off x="3733799" y="2869870"/>
            <a:ext cx="4953000" cy="666997"/>
          </a:xfrm>
        </p:spPr>
        <p:txBody>
          <a:bodyPr/>
          <a:lstStyle/>
          <a:p>
            <a:pPr marL="292608" indent="-292608">
              <a:spcBef>
                <a:spcPts val="500"/>
              </a:spcBef>
              <a:spcAft>
                <a:spcPts val="0"/>
              </a:spcAft>
              <a:buFont typeface="Arial" panose="020B0604020202020204" pitchFamily="34" charset="0"/>
              <a:buChar char="•"/>
            </a:pPr>
            <a:r>
              <a:rPr lang="en-US" altLang="en-US" sz="2000" dirty="0"/>
              <a:t>Write the equations of motion for the blocks and pulley.</a:t>
            </a:r>
          </a:p>
        </p:txBody>
      </p:sp>
      <p:sp>
        <p:nvSpPr>
          <p:cNvPr id="19" name="Content Placeholder 18"/>
          <p:cNvSpPr>
            <a:spLocks noGrp="1"/>
          </p:cNvSpPr>
          <p:nvPr>
            <p:ph idx="16"/>
          </p:nvPr>
        </p:nvSpPr>
        <p:spPr>
          <a:xfrm>
            <a:off x="3733798" y="3555670"/>
            <a:ext cx="4953000" cy="1068780"/>
          </a:xfrm>
        </p:spPr>
        <p:txBody>
          <a:bodyPr/>
          <a:lstStyle/>
          <a:p>
            <a:pPr marL="292608" indent="-292608">
              <a:spcBef>
                <a:spcPts val="500"/>
              </a:spcBef>
              <a:spcAft>
                <a:spcPts val="0"/>
              </a:spcAft>
              <a:buFont typeface="Arial" panose="020B0604020202020204" pitchFamily="34" charset="0"/>
              <a:buChar char="•"/>
            </a:pPr>
            <a:r>
              <a:rPr lang="en-US" altLang="en-US" sz="2000" dirty="0"/>
              <a:t>Combine the kinematic relationships with the equations of motion to solve for the accelerations and cord tension.</a:t>
            </a:r>
          </a:p>
        </p:txBody>
      </p:sp>
    </p:spTree>
    <p:extLst>
      <p:ext uri="{BB962C8B-B14F-4D97-AF65-F5344CB8AC3E}">
        <p14:creationId xmlns:p14="http://schemas.microsoft.com/office/powerpoint/2010/main" val="72102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18" grpId="0" build="p"/>
      <p:bldP spid="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descr="x_A measures the horizontal position of block A measured towards the left. y_B measures the vertical position of Block B, measured d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06962"/>
            <a:ext cx="3389458" cy="4044077"/>
          </a:xfrm>
          <a:prstGeom prst="rect">
            <a:avLst/>
          </a:prstGeom>
        </p:spPr>
      </p:pic>
      <p:sp>
        <p:nvSpPr>
          <p:cNvPr id="3" name="Content Placeholder 2"/>
          <p:cNvSpPr>
            <a:spLocks noGrp="1"/>
          </p:cNvSpPr>
          <p:nvPr>
            <p:ph idx="1"/>
          </p:nvPr>
        </p:nvSpPr>
        <p:spPr>
          <a:xfrm>
            <a:off x="4064096" y="1123950"/>
            <a:ext cx="4622704" cy="1428750"/>
          </a:xfrm>
        </p:spPr>
        <p:txBody>
          <a:bodyPr/>
          <a:lstStyle/>
          <a:p>
            <a:pPr>
              <a:spcBef>
                <a:spcPct val="50000"/>
              </a:spcBef>
            </a:pPr>
            <a:r>
              <a:rPr lang="en-US" altLang="en-US" sz="2000" b="1" dirty="0">
                <a:solidFill>
                  <a:srgbClr val="AD0B1E"/>
                </a:solidFill>
              </a:rPr>
              <a:t>Modeling and Analysis:</a:t>
            </a:r>
          </a:p>
          <a:p>
            <a:pPr marL="292608" indent="-292608">
              <a:spcBef>
                <a:spcPts val="0"/>
              </a:spcBef>
              <a:spcAft>
                <a:spcPts val="0"/>
              </a:spcAft>
              <a:buFontTx/>
              <a:buChar char="•"/>
            </a:pPr>
            <a:r>
              <a:rPr lang="en-US" altLang="en-US" sz="2000" dirty="0"/>
              <a:t>Write the kinematic relationships for the dependent motions and accelerations of the blocks.</a:t>
            </a:r>
          </a:p>
        </p:txBody>
      </p:sp>
      <p:sp>
        <p:nvSpPr>
          <p:cNvPr id="6" name="Content Placeholder 5"/>
          <p:cNvSpPr>
            <a:spLocks noGrp="1"/>
          </p:cNvSpPr>
          <p:nvPr>
            <p:ph idx="13"/>
          </p:nvPr>
        </p:nvSpPr>
        <p:spPr>
          <a:xfrm>
            <a:off x="4419600" y="2552700"/>
            <a:ext cx="4267200" cy="678310"/>
          </a:xfrm>
        </p:spPr>
        <p:txBody>
          <a:bodyPr/>
          <a:lstStyle/>
          <a:p>
            <a:r>
              <a:rPr lang="en-US" altLang="en-US" sz="2000" dirty="0"/>
              <a:t>This is the same problem worked last chapter - </a:t>
            </a:r>
            <a:r>
              <a:rPr lang="en-US" altLang="en-US" sz="2000" dirty="0">
                <a:solidFill>
                  <a:srgbClr val="AD0B1E"/>
                </a:solidFill>
              </a:rPr>
              <a:t>write the constraint equation. </a:t>
            </a:r>
          </a:p>
        </p:txBody>
      </p:sp>
      <p:graphicFrame>
        <p:nvGraphicFramePr>
          <p:cNvPr id="8" name="Object 7"/>
          <p:cNvGraphicFramePr>
            <a:graphicFrameLocks noChangeAspect="1"/>
          </p:cNvGraphicFramePr>
          <p:nvPr>
            <p:extLst>
              <p:ext uri="{D42A27DB-BD31-4B8C-83A1-F6EECF244321}">
                <p14:modId xmlns:p14="http://schemas.microsoft.com/office/powerpoint/2010/main" val="148863499"/>
              </p:ext>
            </p:extLst>
          </p:nvPr>
        </p:nvGraphicFramePr>
        <p:xfrm>
          <a:off x="4895687" y="3337820"/>
          <a:ext cx="2648113" cy="395980"/>
        </p:xfrm>
        <a:graphic>
          <a:graphicData uri="http://schemas.openxmlformats.org/presentationml/2006/ole">
            <mc:AlternateContent xmlns:mc="http://schemas.openxmlformats.org/markup-compatibility/2006">
              <mc:Choice xmlns:v="urn:schemas-microsoft-com:vml" Requires="v">
                <p:oleObj spid="_x0000_s33044" name="Equation" r:id="rId4" imgW="1358640" imgH="203040" progId="Equation.DSMT4">
                  <p:embed/>
                </p:oleObj>
              </mc:Choice>
              <mc:Fallback>
                <p:oleObj name="Equation" r:id="rId4" imgW="1358640" imgH="203040" progId="Equation.DSMT4">
                  <p:embed/>
                  <p:pic>
                    <p:nvPicPr>
                      <p:cNvPr id="0" name=""/>
                      <p:cNvPicPr/>
                      <p:nvPr/>
                    </p:nvPicPr>
                    <p:blipFill>
                      <a:blip r:embed="rId5"/>
                      <a:stretch>
                        <a:fillRect/>
                      </a:stretch>
                    </p:blipFill>
                    <p:spPr>
                      <a:xfrm>
                        <a:off x="4895687" y="3337820"/>
                        <a:ext cx="2648113" cy="395980"/>
                      </a:xfrm>
                      <a:prstGeom prst="rect">
                        <a:avLst/>
                      </a:prstGeom>
                    </p:spPr>
                  </p:pic>
                </p:oleObj>
              </mc:Fallback>
            </mc:AlternateContent>
          </a:graphicData>
        </a:graphic>
      </p:graphicFrame>
      <p:sp>
        <p:nvSpPr>
          <p:cNvPr id="7" name="Content Placeholder 6"/>
          <p:cNvSpPr>
            <a:spLocks noGrp="1"/>
          </p:cNvSpPr>
          <p:nvPr>
            <p:ph idx="14"/>
          </p:nvPr>
        </p:nvSpPr>
        <p:spPr>
          <a:xfrm>
            <a:off x="4953000" y="3848100"/>
            <a:ext cx="3733800" cy="723900"/>
          </a:xfrm>
        </p:spPr>
        <p:txBody>
          <a:bodyPr/>
          <a:lstStyle/>
          <a:p>
            <a:r>
              <a:rPr lang="en-US" altLang="en-US" sz="2000" dirty="0">
                <a:solidFill>
                  <a:srgbClr val="AD0B1E"/>
                </a:solidFill>
              </a:rPr>
              <a:t>Differentiate this twice to get the acceleration relationship.</a:t>
            </a:r>
          </a:p>
        </p:txBody>
      </p:sp>
      <p:graphicFrame>
        <p:nvGraphicFramePr>
          <p:cNvPr id="9" name="Object 8"/>
          <p:cNvGraphicFramePr>
            <a:graphicFrameLocks noChangeAspect="1"/>
          </p:cNvGraphicFramePr>
          <p:nvPr>
            <p:extLst>
              <p:ext uri="{D42A27DB-BD31-4B8C-83A1-F6EECF244321}">
                <p14:modId xmlns:p14="http://schemas.microsoft.com/office/powerpoint/2010/main" val="2624812120"/>
              </p:ext>
            </p:extLst>
          </p:nvPr>
        </p:nvGraphicFramePr>
        <p:xfrm>
          <a:off x="5517111" y="4636866"/>
          <a:ext cx="1551744" cy="1306734"/>
        </p:xfrm>
        <a:graphic>
          <a:graphicData uri="http://schemas.openxmlformats.org/presentationml/2006/ole">
            <mc:AlternateContent xmlns:mc="http://schemas.openxmlformats.org/markup-compatibility/2006">
              <mc:Choice xmlns:v="urn:schemas-microsoft-com:vml" Requires="v">
                <p:oleObj spid="_x0000_s33045" name="Equation" r:id="rId6" imgW="723600" imgH="609480" progId="Equation.DSMT4">
                  <p:embed/>
                </p:oleObj>
              </mc:Choice>
              <mc:Fallback>
                <p:oleObj name="Equation" r:id="rId6" imgW="723600" imgH="609480" progId="Equation.DSMT4">
                  <p:embed/>
                  <p:pic>
                    <p:nvPicPr>
                      <p:cNvPr id="0" name=""/>
                      <p:cNvPicPr/>
                      <p:nvPr/>
                    </p:nvPicPr>
                    <p:blipFill>
                      <a:blip r:embed="rId7"/>
                      <a:stretch>
                        <a:fillRect/>
                      </a:stretch>
                    </p:blipFill>
                    <p:spPr>
                      <a:xfrm>
                        <a:off x="5517111" y="4636866"/>
                        <a:ext cx="1551744" cy="1306734"/>
                      </a:xfrm>
                      <a:prstGeom prst="rect">
                        <a:avLst/>
                      </a:prstGeom>
                    </p:spPr>
                  </p:pic>
                </p:oleObj>
              </mc:Fallback>
            </mc:AlternateContent>
          </a:graphicData>
        </a:graphic>
      </p:graphicFrame>
      <p:sp>
        <p:nvSpPr>
          <p:cNvPr id="13" name="Content Placeholder 12"/>
          <p:cNvSpPr>
            <a:spLocks noGrp="1"/>
          </p:cNvSpPr>
          <p:nvPr>
            <p:ph idx="16"/>
          </p:nvPr>
        </p:nvSpPr>
        <p:spPr>
          <a:xfrm>
            <a:off x="7315200" y="5543550"/>
            <a:ext cx="533400" cy="400050"/>
          </a:xfrm>
        </p:spPr>
        <p:txBody>
          <a:bodyPr/>
          <a:lstStyle/>
          <a:p>
            <a:r>
              <a:rPr lang="en-US" sz="2000" dirty="0">
                <a:solidFill>
                  <a:srgbClr val="AD0B1E"/>
                </a:solidFill>
              </a:rPr>
              <a:t>(1)</a:t>
            </a:r>
          </a:p>
        </p:txBody>
      </p:sp>
    </p:spTree>
    <p:extLst>
      <p:ext uri="{BB962C8B-B14F-4D97-AF65-F5344CB8AC3E}">
        <p14:creationId xmlns:p14="http://schemas.microsoft.com/office/powerpoint/2010/main" val="351915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3" name="Content Placeholder 2"/>
          <p:cNvSpPr>
            <a:spLocks noGrp="1"/>
          </p:cNvSpPr>
          <p:nvPr>
            <p:ph idx="1"/>
          </p:nvPr>
        </p:nvSpPr>
        <p:spPr/>
        <p:txBody>
          <a:bodyPr/>
          <a:lstStyle/>
          <a:p>
            <a:pPr marL="292608" indent="-292608">
              <a:spcAft>
                <a:spcPts val="0"/>
              </a:spcAft>
              <a:buFont typeface="Arial" panose="020B0604020202020204" pitchFamily="34" charset="0"/>
              <a:buChar char="•"/>
            </a:pPr>
            <a:r>
              <a:rPr lang="en-US" altLang="en-US" sz="2000" dirty="0">
                <a:solidFill>
                  <a:srgbClr val="AD0B1E"/>
                </a:solidFill>
              </a:rPr>
              <a:t>Draw the FBD and KD for each block,</a:t>
            </a:r>
            <a:endParaRPr lang="en-US" sz="2000" dirty="0">
              <a:solidFill>
                <a:srgbClr val="AD0B1E"/>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80" y="1599855"/>
            <a:ext cx="2572115" cy="130661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502" y="1521755"/>
            <a:ext cx="2733998" cy="1478963"/>
          </a:xfrm>
          <a:prstGeom prst="rect">
            <a:avLst/>
          </a:prstGeom>
        </p:spPr>
      </p:pic>
      <p:sp>
        <p:nvSpPr>
          <p:cNvPr id="6" name="Content Placeholder 5"/>
          <p:cNvSpPr>
            <a:spLocks noGrp="1"/>
          </p:cNvSpPr>
          <p:nvPr>
            <p:ph idx="13"/>
          </p:nvPr>
        </p:nvSpPr>
        <p:spPr>
          <a:xfrm>
            <a:off x="457200" y="3048000"/>
            <a:ext cx="5105400" cy="457200"/>
          </a:xfrm>
        </p:spPr>
        <p:txBody>
          <a:bodyPr/>
          <a:lstStyle/>
          <a:p>
            <a:pPr marL="292608" indent="-292608">
              <a:spcAft>
                <a:spcPts val="0"/>
              </a:spcAft>
              <a:buFont typeface="Arial" panose="020B0604020202020204" pitchFamily="34" charset="0"/>
              <a:buChar char="•"/>
            </a:pPr>
            <a:r>
              <a:rPr lang="en-US" altLang="en-US" sz="2000" dirty="0">
                <a:solidFill>
                  <a:srgbClr val="AD0B1E"/>
                </a:solidFill>
              </a:rPr>
              <a:t>Write the equation of motion for each block,</a:t>
            </a:r>
          </a:p>
        </p:txBody>
      </p:sp>
      <p:graphicFrame>
        <p:nvGraphicFramePr>
          <p:cNvPr id="5" name="Object 4"/>
          <p:cNvGraphicFramePr>
            <a:graphicFrameLocks noChangeAspect="1"/>
          </p:cNvGraphicFramePr>
          <p:nvPr>
            <p:extLst>
              <p:ext uri="{D42A27DB-BD31-4B8C-83A1-F6EECF244321}">
                <p14:modId xmlns:p14="http://schemas.microsoft.com/office/powerpoint/2010/main" val="169647867"/>
              </p:ext>
            </p:extLst>
          </p:nvPr>
        </p:nvGraphicFramePr>
        <p:xfrm>
          <a:off x="1780802" y="3512707"/>
          <a:ext cx="1264397" cy="353287"/>
        </p:xfrm>
        <a:graphic>
          <a:graphicData uri="http://schemas.openxmlformats.org/presentationml/2006/ole">
            <mc:AlternateContent xmlns:mc="http://schemas.openxmlformats.org/markup-compatibility/2006">
              <mc:Choice xmlns:v="urn:schemas-microsoft-com:vml" Requires="v">
                <p:oleObj spid="_x0000_s61780" name="Equation" r:id="rId5" imgW="863280" imgH="241200" progId="Equation.DSMT4">
                  <p:embed/>
                </p:oleObj>
              </mc:Choice>
              <mc:Fallback>
                <p:oleObj name="Equation" r:id="rId5" imgW="863280" imgH="241200" progId="Equation.DSMT4">
                  <p:embed/>
                  <p:pic>
                    <p:nvPicPr>
                      <p:cNvPr id="0" name=""/>
                      <p:cNvPicPr/>
                      <p:nvPr/>
                    </p:nvPicPr>
                    <p:blipFill>
                      <a:blip r:embed="rId6"/>
                      <a:stretch>
                        <a:fillRect/>
                      </a:stretch>
                    </p:blipFill>
                    <p:spPr>
                      <a:xfrm>
                        <a:off x="1780802" y="3512707"/>
                        <a:ext cx="1264397" cy="35328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089591238"/>
              </p:ext>
            </p:extLst>
          </p:nvPr>
        </p:nvGraphicFramePr>
        <p:xfrm>
          <a:off x="1769014" y="3915248"/>
          <a:ext cx="1338773" cy="297505"/>
        </p:xfrm>
        <a:graphic>
          <a:graphicData uri="http://schemas.openxmlformats.org/presentationml/2006/ole">
            <mc:AlternateContent xmlns:mc="http://schemas.openxmlformats.org/markup-compatibility/2006">
              <mc:Choice xmlns:v="urn:schemas-microsoft-com:vml" Requires="v">
                <p:oleObj spid="_x0000_s61781" name="Equation" r:id="rId7" imgW="914400" imgH="203040" progId="Equation.DSMT4">
                  <p:embed/>
                </p:oleObj>
              </mc:Choice>
              <mc:Fallback>
                <p:oleObj name="Equation" r:id="rId7" imgW="914400" imgH="203040" progId="Equation.DSMT4">
                  <p:embed/>
                  <p:pic>
                    <p:nvPicPr>
                      <p:cNvPr id="0" name=""/>
                      <p:cNvPicPr/>
                      <p:nvPr/>
                    </p:nvPicPr>
                    <p:blipFill>
                      <a:blip r:embed="rId8"/>
                      <a:stretch>
                        <a:fillRect/>
                      </a:stretch>
                    </p:blipFill>
                    <p:spPr>
                      <a:xfrm>
                        <a:off x="1769014" y="3915248"/>
                        <a:ext cx="1338773" cy="297505"/>
                      </a:xfrm>
                      <a:prstGeom prst="rect">
                        <a:avLst/>
                      </a:prstGeom>
                    </p:spPr>
                  </p:pic>
                </p:oleObj>
              </mc:Fallback>
            </mc:AlternateContent>
          </a:graphicData>
        </a:graphic>
      </p:graphicFrame>
      <p:sp>
        <p:nvSpPr>
          <p:cNvPr id="7" name="Content Placeholder 6"/>
          <p:cNvSpPr>
            <a:spLocks noGrp="1"/>
          </p:cNvSpPr>
          <p:nvPr>
            <p:ph idx="14"/>
          </p:nvPr>
        </p:nvSpPr>
        <p:spPr>
          <a:xfrm>
            <a:off x="3505200" y="3886200"/>
            <a:ext cx="533400" cy="457200"/>
          </a:xfrm>
        </p:spPr>
        <p:txBody>
          <a:bodyPr/>
          <a:lstStyle/>
          <a:p>
            <a:r>
              <a:rPr lang="en-US" altLang="en-US" sz="2000" dirty="0">
                <a:solidFill>
                  <a:srgbClr val="3333CC"/>
                </a:solidFill>
              </a:rPr>
              <a:t>(2)</a:t>
            </a:r>
            <a:endParaRPr lang="en-US" sz="2000" dirty="0">
              <a:solidFill>
                <a:srgbClr val="3333CC"/>
              </a:solidFill>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3698988973"/>
              </p:ext>
            </p:extLst>
          </p:nvPr>
        </p:nvGraphicFramePr>
        <p:xfrm>
          <a:off x="5828797" y="3217568"/>
          <a:ext cx="1867403" cy="404979"/>
        </p:xfrm>
        <a:graphic>
          <a:graphicData uri="http://schemas.openxmlformats.org/presentationml/2006/ole">
            <mc:AlternateContent xmlns:mc="http://schemas.openxmlformats.org/markup-compatibility/2006">
              <mc:Choice xmlns:v="urn:schemas-microsoft-com:vml" Requires="v">
                <p:oleObj spid="_x0000_s61782" name="Equation" r:id="rId9" imgW="1054080" imgH="228600" progId="Equation.DSMT4">
                  <p:embed/>
                </p:oleObj>
              </mc:Choice>
              <mc:Fallback>
                <p:oleObj name="Equation" r:id="rId9" imgW="1054080" imgH="228600" progId="Equation.DSMT4">
                  <p:embed/>
                  <p:pic>
                    <p:nvPicPr>
                      <p:cNvPr id="0" name=""/>
                      <p:cNvPicPr/>
                      <p:nvPr/>
                    </p:nvPicPr>
                    <p:blipFill>
                      <a:blip r:embed="rId10"/>
                      <a:stretch>
                        <a:fillRect/>
                      </a:stretch>
                    </p:blipFill>
                    <p:spPr>
                      <a:xfrm>
                        <a:off x="5828797" y="3217568"/>
                        <a:ext cx="1867403" cy="404979"/>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15737817"/>
              </p:ext>
            </p:extLst>
          </p:nvPr>
        </p:nvGraphicFramePr>
        <p:xfrm>
          <a:off x="6444341" y="3670394"/>
          <a:ext cx="1124941" cy="359982"/>
        </p:xfrm>
        <a:graphic>
          <a:graphicData uri="http://schemas.openxmlformats.org/presentationml/2006/ole">
            <mc:AlternateContent xmlns:mc="http://schemas.openxmlformats.org/markup-compatibility/2006">
              <mc:Choice xmlns:v="urn:schemas-microsoft-com:vml" Requires="v">
                <p:oleObj spid="_x0000_s61783" name="Equation" r:id="rId11" imgW="634680" imgH="203040" progId="Equation.DSMT4">
                  <p:embed/>
                </p:oleObj>
              </mc:Choice>
              <mc:Fallback>
                <p:oleObj name="Equation" r:id="rId11" imgW="634680" imgH="203040" progId="Equation.DSMT4">
                  <p:embed/>
                  <p:pic>
                    <p:nvPicPr>
                      <p:cNvPr id="0" name=""/>
                      <p:cNvPicPr/>
                      <p:nvPr/>
                    </p:nvPicPr>
                    <p:blipFill>
                      <a:blip r:embed="rId12"/>
                      <a:stretch>
                        <a:fillRect/>
                      </a:stretch>
                    </p:blipFill>
                    <p:spPr>
                      <a:xfrm>
                        <a:off x="6444341" y="3670394"/>
                        <a:ext cx="1124941" cy="359982"/>
                      </a:xfrm>
                      <a:prstGeom prst="rect">
                        <a:avLst/>
                      </a:prstGeom>
                    </p:spPr>
                  </p:pic>
                </p:oleObj>
              </mc:Fallback>
            </mc:AlternateContent>
          </a:graphicData>
        </a:graphic>
      </p:graphicFrame>
      <p:sp>
        <p:nvSpPr>
          <p:cNvPr id="8" name="Content Placeholder 7"/>
          <p:cNvSpPr>
            <a:spLocks noGrp="1"/>
          </p:cNvSpPr>
          <p:nvPr>
            <p:ph idx="15"/>
          </p:nvPr>
        </p:nvSpPr>
        <p:spPr>
          <a:xfrm>
            <a:off x="4343400" y="4067757"/>
            <a:ext cx="1905000" cy="366012"/>
          </a:xfrm>
        </p:spPr>
        <p:txBody>
          <a:bodyPr/>
          <a:lstStyle/>
          <a:p>
            <a:r>
              <a:rPr lang="en-US" altLang="en-US" sz="1800" dirty="0"/>
              <a:t>From Equation (1)</a:t>
            </a:r>
            <a:endParaRPr lang="en-US" sz="1800" dirty="0">
              <a:solidFill>
                <a:srgbClr val="3333CC"/>
              </a:solidFill>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812504970"/>
              </p:ext>
            </p:extLst>
          </p:nvPr>
        </p:nvGraphicFramePr>
        <p:xfrm>
          <a:off x="6445739" y="4065566"/>
          <a:ext cx="1079945" cy="359982"/>
        </p:xfrm>
        <a:graphic>
          <a:graphicData uri="http://schemas.openxmlformats.org/presentationml/2006/ole">
            <mc:AlternateContent xmlns:mc="http://schemas.openxmlformats.org/markup-compatibility/2006">
              <mc:Choice xmlns:v="urn:schemas-microsoft-com:vml" Requires="v">
                <p:oleObj spid="_x0000_s61784" name="Equation" r:id="rId13" imgW="609480" imgH="203040" progId="Equation.DSMT4">
                  <p:embed/>
                </p:oleObj>
              </mc:Choice>
              <mc:Fallback>
                <p:oleObj name="Equation" r:id="rId13" imgW="609480" imgH="203040" progId="Equation.DSMT4">
                  <p:embed/>
                  <p:pic>
                    <p:nvPicPr>
                      <p:cNvPr id="0" name=""/>
                      <p:cNvPicPr/>
                      <p:nvPr/>
                    </p:nvPicPr>
                    <p:blipFill>
                      <a:blip r:embed="rId14"/>
                      <a:stretch>
                        <a:fillRect/>
                      </a:stretch>
                    </p:blipFill>
                    <p:spPr>
                      <a:xfrm>
                        <a:off x="6445739" y="4065566"/>
                        <a:ext cx="1079945" cy="359982"/>
                      </a:xfrm>
                      <a:prstGeom prst="rect">
                        <a:avLst/>
                      </a:prstGeom>
                    </p:spPr>
                  </p:pic>
                </p:oleObj>
              </mc:Fallback>
            </mc:AlternateContent>
          </a:graphicData>
        </a:graphic>
      </p:graphicFrame>
      <p:sp>
        <p:nvSpPr>
          <p:cNvPr id="9" name="Content Placeholder 8"/>
          <p:cNvSpPr>
            <a:spLocks noGrp="1"/>
          </p:cNvSpPr>
          <p:nvPr>
            <p:ph idx="16"/>
          </p:nvPr>
        </p:nvSpPr>
        <p:spPr>
          <a:xfrm>
            <a:off x="7693912" y="4067757"/>
            <a:ext cx="459488" cy="343501"/>
          </a:xfrm>
        </p:spPr>
        <p:txBody>
          <a:bodyPr/>
          <a:lstStyle/>
          <a:p>
            <a:r>
              <a:rPr lang="en-US" altLang="en-US" sz="1800" dirty="0">
                <a:solidFill>
                  <a:srgbClr val="3333CC"/>
                </a:solidFill>
              </a:rPr>
              <a:t>(3)</a:t>
            </a:r>
            <a:endParaRPr lang="en-US" sz="1800" dirty="0">
              <a:solidFill>
                <a:srgbClr val="3333CC"/>
              </a:solidFill>
            </a:endParaRPr>
          </a:p>
        </p:txBody>
      </p:sp>
      <p:sp>
        <p:nvSpPr>
          <p:cNvPr id="12" name="Content Placeholder 11"/>
          <p:cNvSpPr>
            <a:spLocks noGrp="1"/>
          </p:cNvSpPr>
          <p:nvPr>
            <p:ph idx="17"/>
          </p:nvPr>
        </p:nvSpPr>
        <p:spPr>
          <a:xfrm>
            <a:off x="457200" y="4524957"/>
            <a:ext cx="4495800" cy="457200"/>
          </a:xfrm>
        </p:spPr>
        <p:txBody>
          <a:bodyPr/>
          <a:lstStyle/>
          <a:p>
            <a:pPr marL="292608" indent="-292608">
              <a:spcBef>
                <a:spcPct val="50000"/>
              </a:spcBef>
              <a:spcAft>
                <a:spcPts val="0"/>
              </a:spcAft>
              <a:buFontTx/>
              <a:buChar char="•"/>
            </a:pPr>
            <a:r>
              <a:rPr lang="en-US" altLang="en-US" sz="2000" dirty="0">
                <a:solidFill>
                  <a:srgbClr val="AD0B1E"/>
                </a:solidFill>
              </a:rPr>
              <a:t>Solve the three equations, 3 unknowns,</a:t>
            </a:r>
          </a:p>
        </p:txBody>
      </p:sp>
      <p:sp>
        <p:nvSpPr>
          <p:cNvPr id="13" name="Content Placeholder 12"/>
          <p:cNvSpPr>
            <a:spLocks noGrp="1"/>
          </p:cNvSpPr>
          <p:nvPr>
            <p:ph idx="18"/>
          </p:nvPr>
        </p:nvSpPr>
        <p:spPr>
          <a:xfrm>
            <a:off x="838200" y="5061506"/>
            <a:ext cx="1087754" cy="377851"/>
          </a:xfrm>
        </p:spPr>
        <p:txBody>
          <a:bodyPr/>
          <a:lstStyle/>
          <a:p>
            <a:r>
              <a:rPr lang="en-US" altLang="en-US" sz="1800" dirty="0">
                <a:solidFill>
                  <a:srgbClr val="3333CC"/>
                </a:solidFill>
              </a:rPr>
              <a:t>(3) → (2)</a:t>
            </a:r>
            <a:endParaRPr lang="en-US" sz="1800" dirty="0"/>
          </a:p>
        </p:txBody>
      </p:sp>
      <p:graphicFrame>
        <p:nvGraphicFramePr>
          <p:cNvPr id="22" name="Object 21"/>
          <p:cNvGraphicFramePr>
            <a:graphicFrameLocks noChangeAspect="1"/>
          </p:cNvGraphicFramePr>
          <p:nvPr>
            <p:extLst>
              <p:ext uri="{D42A27DB-BD31-4B8C-83A1-F6EECF244321}">
                <p14:modId xmlns:p14="http://schemas.microsoft.com/office/powerpoint/2010/main" val="1046571716"/>
              </p:ext>
            </p:extLst>
          </p:nvPr>
        </p:nvGraphicFramePr>
        <p:xfrm>
          <a:off x="910435" y="5442054"/>
          <a:ext cx="4499765" cy="1034946"/>
        </p:xfrm>
        <a:graphic>
          <a:graphicData uri="http://schemas.openxmlformats.org/presentationml/2006/ole">
            <mc:AlternateContent xmlns:mc="http://schemas.openxmlformats.org/markup-compatibility/2006">
              <mc:Choice xmlns:v="urn:schemas-microsoft-com:vml" Requires="v">
                <p:oleObj spid="_x0000_s61785" name="Equation" r:id="rId15" imgW="2539800" imgH="583920" progId="Equation.DSMT4">
                  <p:embed/>
                </p:oleObj>
              </mc:Choice>
              <mc:Fallback>
                <p:oleObj name="Equation" r:id="rId15" imgW="2539800" imgH="583920" progId="Equation.DSMT4">
                  <p:embed/>
                  <p:pic>
                    <p:nvPicPr>
                      <p:cNvPr id="0" name=""/>
                      <p:cNvPicPr/>
                      <p:nvPr/>
                    </p:nvPicPr>
                    <p:blipFill>
                      <a:blip r:embed="rId16"/>
                      <a:stretch>
                        <a:fillRect/>
                      </a:stretch>
                    </p:blipFill>
                    <p:spPr>
                      <a:xfrm>
                        <a:off x="910435" y="5442054"/>
                        <a:ext cx="4499765" cy="1034946"/>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098609953"/>
              </p:ext>
            </p:extLst>
          </p:nvPr>
        </p:nvGraphicFramePr>
        <p:xfrm>
          <a:off x="1981200" y="5056166"/>
          <a:ext cx="2407375" cy="359982"/>
        </p:xfrm>
        <a:graphic>
          <a:graphicData uri="http://schemas.openxmlformats.org/presentationml/2006/ole">
            <mc:AlternateContent xmlns:mc="http://schemas.openxmlformats.org/markup-compatibility/2006">
              <mc:Choice xmlns:v="urn:schemas-microsoft-com:vml" Requires="v">
                <p:oleObj spid="_x0000_s61786" name="Equation" r:id="rId17" imgW="1358640" imgH="203040" progId="Equation.DSMT4">
                  <p:embed/>
                </p:oleObj>
              </mc:Choice>
              <mc:Fallback>
                <p:oleObj name="Equation" r:id="rId17" imgW="1358640" imgH="203040" progId="Equation.DSMT4">
                  <p:embed/>
                  <p:pic>
                    <p:nvPicPr>
                      <p:cNvPr id="0" name=""/>
                      <p:cNvPicPr/>
                      <p:nvPr/>
                    </p:nvPicPr>
                    <p:blipFill>
                      <a:blip r:embed="rId18"/>
                      <a:stretch>
                        <a:fillRect/>
                      </a:stretch>
                    </p:blipFill>
                    <p:spPr>
                      <a:xfrm>
                        <a:off x="1981200" y="5056166"/>
                        <a:ext cx="2407375" cy="359982"/>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35650304"/>
              </p:ext>
            </p:extLst>
          </p:nvPr>
        </p:nvGraphicFramePr>
        <p:xfrm>
          <a:off x="5763955" y="5140976"/>
          <a:ext cx="2618045" cy="368163"/>
        </p:xfrm>
        <a:graphic>
          <a:graphicData uri="http://schemas.openxmlformats.org/presentationml/2006/ole">
            <mc:AlternateContent xmlns:mc="http://schemas.openxmlformats.org/markup-compatibility/2006">
              <mc:Choice xmlns:v="urn:schemas-microsoft-com:vml" Requires="v">
                <p:oleObj spid="_x0000_s61787" name="Equation" r:id="rId19" imgW="1625400" imgH="228600" progId="Equation.DSMT4">
                  <p:embed/>
                </p:oleObj>
              </mc:Choice>
              <mc:Fallback>
                <p:oleObj name="Equation" r:id="rId19" imgW="1625400" imgH="228600" progId="Equation.DSMT4">
                  <p:embed/>
                  <p:pic>
                    <p:nvPicPr>
                      <p:cNvPr id="0" name=""/>
                      <p:cNvPicPr/>
                      <p:nvPr/>
                    </p:nvPicPr>
                    <p:blipFill>
                      <a:blip r:embed="rId20"/>
                      <a:stretch>
                        <a:fillRect/>
                      </a:stretch>
                    </p:blipFill>
                    <p:spPr>
                      <a:xfrm>
                        <a:off x="5763955" y="5140976"/>
                        <a:ext cx="2618045" cy="368163"/>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684875043"/>
              </p:ext>
            </p:extLst>
          </p:nvPr>
        </p:nvGraphicFramePr>
        <p:xfrm>
          <a:off x="6294940" y="5541360"/>
          <a:ext cx="1022674" cy="265895"/>
        </p:xfrm>
        <a:graphic>
          <a:graphicData uri="http://schemas.openxmlformats.org/presentationml/2006/ole">
            <mc:AlternateContent xmlns:mc="http://schemas.openxmlformats.org/markup-compatibility/2006">
              <mc:Choice xmlns:v="urn:schemas-microsoft-com:vml" Requires="v">
                <p:oleObj spid="_x0000_s61788" name="Equation" r:id="rId21" imgW="634680" imgH="164880" progId="Equation.DSMT4">
                  <p:embed/>
                </p:oleObj>
              </mc:Choice>
              <mc:Fallback>
                <p:oleObj name="Equation" r:id="rId21" imgW="634680" imgH="164880" progId="Equation.DSMT4">
                  <p:embed/>
                  <p:pic>
                    <p:nvPicPr>
                      <p:cNvPr id="0" name=""/>
                      <p:cNvPicPr/>
                      <p:nvPr/>
                    </p:nvPicPr>
                    <p:blipFill>
                      <a:blip r:embed="rId22"/>
                      <a:stretch>
                        <a:fillRect/>
                      </a:stretch>
                    </p:blipFill>
                    <p:spPr>
                      <a:xfrm>
                        <a:off x="6294940" y="5541360"/>
                        <a:ext cx="1022674" cy="265895"/>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432720004"/>
              </p:ext>
            </p:extLst>
          </p:nvPr>
        </p:nvGraphicFramePr>
        <p:xfrm>
          <a:off x="5964867" y="5850666"/>
          <a:ext cx="2331696" cy="368163"/>
        </p:xfrm>
        <a:graphic>
          <a:graphicData uri="http://schemas.openxmlformats.org/presentationml/2006/ole">
            <mc:AlternateContent xmlns:mc="http://schemas.openxmlformats.org/markup-compatibility/2006">
              <mc:Choice xmlns:v="urn:schemas-microsoft-com:vml" Requires="v">
                <p:oleObj spid="_x0000_s61789" name="Equation" r:id="rId23" imgW="1447560" imgH="228600" progId="Equation.DSMT4">
                  <p:embed/>
                </p:oleObj>
              </mc:Choice>
              <mc:Fallback>
                <p:oleObj name="Equation" r:id="rId23" imgW="1447560" imgH="228600" progId="Equation.DSMT4">
                  <p:embed/>
                  <p:pic>
                    <p:nvPicPr>
                      <p:cNvPr id="0" name=""/>
                      <p:cNvPicPr/>
                      <p:nvPr/>
                    </p:nvPicPr>
                    <p:blipFill>
                      <a:blip r:embed="rId24"/>
                      <a:stretch>
                        <a:fillRect/>
                      </a:stretch>
                    </p:blipFill>
                    <p:spPr>
                      <a:xfrm>
                        <a:off x="5964867" y="5850666"/>
                        <a:ext cx="2331696" cy="368163"/>
                      </a:xfrm>
                      <a:prstGeom prst="rect">
                        <a:avLst/>
                      </a:prstGeom>
                    </p:spPr>
                  </p:pic>
                </p:oleObj>
              </mc:Fallback>
            </mc:AlternateContent>
          </a:graphicData>
        </a:graphic>
      </p:graphicFrame>
    </p:spTree>
    <p:extLst>
      <p:ext uri="{BB962C8B-B14F-4D97-AF65-F5344CB8AC3E}">
        <p14:creationId xmlns:p14="http://schemas.microsoft.com/office/powerpoint/2010/main" val="31776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2" grpId="0" build="p"/>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12" y="1524000"/>
            <a:ext cx="3072522" cy="3750282"/>
          </a:xfrm>
          <a:prstGeom prst="rect">
            <a:avLst/>
          </a:prstGeom>
        </p:spPr>
      </p:pic>
      <p:sp>
        <p:nvSpPr>
          <p:cNvPr id="3" name="Content Placeholder 2"/>
          <p:cNvSpPr>
            <a:spLocks noGrp="1"/>
          </p:cNvSpPr>
          <p:nvPr>
            <p:ph idx="1"/>
          </p:nvPr>
        </p:nvSpPr>
        <p:spPr>
          <a:xfrm>
            <a:off x="3810000" y="1371600"/>
            <a:ext cx="4876800" cy="2514600"/>
          </a:xfrm>
        </p:spPr>
        <p:txBody>
          <a:bodyPr/>
          <a:lstStyle/>
          <a:p>
            <a:pPr marL="292608" indent="-292608">
              <a:spcBef>
                <a:spcPts val="1000"/>
              </a:spcBef>
              <a:spcAft>
                <a:spcPts val="0"/>
              </a:spcAft>
            </a:pPr>
            <a:r>
              <a:rPr lang="en-US" altLang="en-US" sz="2000" b="1" dirty="0">
                <a:solidFill>
                  <a:srgbClr val="AD0B1E"/>
                </a:solidFill>
              </a:rPr>
              <a:t>Reflect and Think:</a:t>
            </a:r>
          </a:p>
          <a:p>
            <a:pPr marL="292608" indent="-292608">
              <a:spcBef>
                <a:spcPts val="1000"/>
              </a:spcBef>
              <a:spcAft>
                <a:spcPts val="0"/>
              </a:spcAft>
              <a:buFontTx/>
              <a:buChar char="•"/>
            </a:pPr>
            <a:r>
              <a:rPr lang="en-US" altLang="en-US" sz="2000" dirty="0"/>
              <a:t>The acceleration of Block </a:t>
            </a:r>
            <a:r>
              <a:rPr lang="en-US" altLang="en-US" sz="2000" i="1" dirty="0"/>
              <a:t>A</a:t>
            </a:r>
            <a:r>
              <a:rPr lang="en-US" altLang="en-US" sz="2000" dirty="0"/>
              <a:t> is to the right as would be expected</a:t>
            </a:r>
          </a:p>
          <a:p>
            <a:pPr marL="292608" indent="-292608">
              <a:spcBef>
                <a:spcPts val="1000"/>
              </a:spcBef>
              <a:spcAft>
                <a:spcPts val="0"/>
              </a:spcAft>
              <a:buFontTx/>
              <a:buChar char="•"/>
            </a:pPr>
            <a:r>
              <a:rPr lang="en-US" altLang="en-US" sz="2000" dirty="0"/>
              <a:t>The tension force in the cable has to be less than 1/3 of the weight of Block </a:t>
            </a:r>
            <a:r>
              <a:rPr lang="en-US" altLang="en-US" sz="2000" i="1" dirty="0"/>
              <a:t>B.  (Otherwise the block would not move downward)</a:t>
            </a:r>
            <a:br>
              <a:rPr lang="en-US" altLang="en-US" sz="2000" i="1" dirty="0"/>
            </a:br>
            <a:endParaRPr lang="en-US" alt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2041299570"/>
              </p:ext>
            </p:extLst>
          </p:nvPr>
        </p:nvGraphicFramePr>
        <p:xfrm>
          <a:off x="4228334" y="3981921"/>
          <a:ext cx="3620266" cy="634059"/>
        </p:xfrm>
        <a:graphic>
          <a:graphicData uri="http://schemas.openxmlformats.org/presentationml/2006/ole">
            <mc:AlternateContent xmlns:mc="http://schemas.openxmlformats.org/markup-compatibility/2006">
              <mc:Choice xmlns:v="urn:schemas-microsoft-com:vml" Requires="v">
                <p:oleObj spid="_x0000_s59509" name="Equation" r:id="rId4" imgW="2247840" imgH="393480" progId="Equation.DSMT4">
                  <p:embed/>
                </p:oleObj>
              </mc:Choice>
              <mc:Fallback>
                <p:oleObj name="Equation" r:id="rId4" imgW="2247840" imgH="393480" progId="Equation.DSMT4">
                  <p:embed/>
                  <p:pic>
                    <p:nvPicPr>
                      <p:cNvPr id="0" name=""/>
                      <p:cNvPicPr/>
                      <p:nvPr/>
                    </p:nvPicPr>
                    <p:blipFill>
                      <a:blip r:embed="rId5"/>
                      <a:stretch>
                        <a:fillRect/>
                      </a:stretch>
                    </p:blipFill>
                    <p:spPr>
                      <a:xfrm>
                        <a:off x="4228334" y="3981921"/>
                        <a:ext cx="3620266" cy="634059"/>
                      </a:xfrm>
                      <a:prstGeom prst="rect">
                        <a:avLst/>
                      </a:prstGeom>
                    </p:spPr>
                  </p:pic>
                </p:oleObj>
              </mc:Fallback>
            </mc:AlternateContent>
          </a:graphicData>
        </a:graphic>
      </p:graphicFrame>
    </p:spTree>
    <p:extLst>
      <p:ext uri="{BB962C8B-B14F-4D97-AF65-F5344CB8AC3E}">
        <p14:creationId xmlns:p14="http://schemas.microsoft.com/office/powerpoint/2010/main" val="289157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latin typeface="Times New Roman" panose="02020603050405020304" pitchFamily="18" charset="0"/>
                <a:cs typeface="Times New Roman" panose="02020603050405020304" pitchFamily="18" charset="0"/>
              </a:rPr>
              <a:t>Contents</a:t>
            </a:r>
            <a:endParaRPr lang="en-IN" sz="4000" b="1" dirty="0">
              <a:solidFill>
                <a:srgbClr val="AD0B1E"/>
              </a:solidFill>
              <a:latin typeface="Times New Roman" panose="02020603050405020304" pitchFamily="18" charset="0"/>
              <a:cs typeface="Times New Roman" panose="02020603050405020304" pitchFamily="18" charset="0"/>
            </a:endParaRPr>
          </a:p>
        </p:txBody>
      </p:sp>
      <p:sp>
        <p:nvSpPr>
          <p:cNvPr id="37" name="Content Placeholder 36"/>
          <p:cNvSpPr>
            <a:spLocks noGrp="1"/>
          </p:cNvSpPr>
          <p:nvPr>
            <p:ph sz="half" idx="1"/>
          </p:nvPr>
        </p:nvSpPr>
        <p:spPr>
          <a:xfrm>
            <a:off x="457200" y="1219200"/>
            <a:ext cx="4038600" cy="5105400"/>
          </a:xfrm>
        </p:spPr>
        <p:txBody>
          <a:bodyPr/>
          <a:lstStyle/>
          <a:p>
            <a:r>
              <a:rPr lang="en-US" altLang="en-US" sz="2000" dirty="0">
                <a:latin typeface="Times New Roman" panose="02020603050405020304" pitchFamily="18" charset="0"/>
                <a:cs typeface="Times New Roman" panose="02020603050405020304" pitchFamily="18" charset="0"/>
                <a:hlinkClick r:id="rId2" action="ppaction://hlinksldjump"/>
              </a:rPr>
              <a:t>Introduction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2" action="ppaction://hlinksldjump"/>
              </a:rPr>
              <a:t>Newton’s Second Law of Motion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3" action="ppaction://hlinksldjump"/>
              </a:rPr>
              <a:t>Linear Momentum of a Particle</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4" action="ppaction://hlinksldjump"/>
              </a:rPr>
              <a:t>Systems of Units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5" action="ppaction://hlinksldjump"/>
              </a:rPr>
              <a:t>Equations of Motion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6" action="ppaction://hlinksldjump"/>
              </a:rPr>
              <a:t>Dynamic Equilibrium</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7" action="ppaction://hlinksldjump"/>
              </a:rPr>
              <a:t>Sample Problem 12.1</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8" action="ppaction://hlinksldjump"/>
              </a:rPr>
              <a:t>Sample Problem 12.3</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9" action="ppaction://hlinksldjump"/>
              </a:rPr>
              <a:t>Sample Problem 12.5</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0" action="ppaction://hlinksldjump"/>
              </a:rPr>
              <a:t>Sample Problem 12.6</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1" action="ppaction://hlinksldjump"/>
              </a:rPr>
              <a:t>Sample Problem 12.7</a:t>
            </a:r>
            <a:endParaRPr lang="en-US" alt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648200" y="1219200"/>
            <a:ext cx="4038600" cy="5334000"/>
          </a:xfrm>
        </p:spPr>
        <p:txBody>
          <a:bodyPr/>
          <a:lstStyle/>
          <a:p>
            <a:r>
              <a:rPr lang="en-US" altLang="en-US" sz="2000" dirty="0">
                <a:latin typeface="Times New Roman" panose="02020603050405020304" pitchFamily="18" charset="0"/>
                <a:cs typeface="Times New Roman" panose="02020603050405020304" pitchFamily="18" charset="0"/>
                <a:hlinkClick r:id="rId12" action="ppaction://hlinksldjump"/>
              </a:rPr>
              <a:t>Sample Problem 12.10</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3" action="ppaction://hlinksldjump"/>
              </a:rPr>
              <a:t>Angular Momentum of a Particle</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4" action="ppaction://hlinksldjump"/>
              </a:rPr>
              <a:t>Equations of Motion in Radial &amp; Transverse Components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5" action="ppaction://hlinksldjump"/>
              </a:rPr>
              <a:t>Conservation of Angular Momentum</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6" action="ppaction://hlinksldjump"/>
              </a:rPr>
              <a:t>Newton’s Law of Gravitation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7" action="ppaction://hlinksldjump"/>
              </a:rPr>
              <a:t>Sample Problem 12.12</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8" action="ppaction://hlinksldjump"/>
              </a:rPr>
              <a:t>Trajectory of a Particle Under a Central Force</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9" action="ppaction://hlinksldjump"/>
              </a:rPr>
              <a:t>Application to Space Mechanics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20" action="ppaction://hlinksldjump"/>
              </a:rPr>
              <a:t>Sample Problem 12.14</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21" action="ppaction://hlinksldjump"/>
              </a:rPr>
              <a:t>Kepler’s Laws of Planetary Motion</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162" y="1056771"/>
            <a:ext cx="5226290" cy="2677029"/>
          </a:xfrm>
          <a:prstGeom prst="rect">
            <a:avLst/>
          </a:prstGeom>
        </p:spPr>
      </p:pic>
      <p:sp>
        <p:nvSpPr>
          <p:cNvPr id="3" name="Content Placeholder 2"/>
          <p:cNvSpPr>
            <a:spLocks noGrp="1"/>
          </p:cNvSpPr>
          <p:nvPr>
            <p:ph sz="quarter" idx="10"/>
          </p:nvPr>
        </p:nvSpPr>
        <p:spPr>
          <a:xfrm>
            <a:off x="533400" y="3810000"/>
            <a:ext cx="8153400" cy="914400"/>
          </a:xfrm>
        </p:spPr>
        <p:txBody>
          <a:bodyPr/>
          <a:lstStyle/>
          <a:p>
            <a:r>
              <a:rPr lang="en-US" altLang="en-US" b="1" dirty="0">
                <a:solidFill>
                  <a:srgbClr val="AD0B1E"/>
                </a:solidFill>
              </a:rPr>
              <a:t>The three systems are released from rest.  Rank the accelerations, from highest to lowest.</a:t>
            </a:r>
          </a:p>
        </p:txBody>
      </p:sp>
      <p:sp>
        <p:nvSpPr>
          <p:cNvPr id="12" name="Content Placeholder 11"/>
          <p:cNvSpPr>
            <a:spLocks noGrp="1"/>
          </p:cNvSpPr>
          <p:nvPr>
            <p:ph sz="quarter" idx="13"/>
          </p:nvPr>
        </p:nvSpPr>
        <p:spPr>
          <a:xfrm>
            <a:off x="685800" y="4822570"/>
            <a:ext cx="2857718" cy="511430"/>
          </a:xfrm>
        </p:spPr>
        <p:txBody>
          <a:bodyPr/>
          <a:lstStyle/>
          <a:p>
            <a:r>
              <a:rPr lang="en-US" altLang="en-US" dirty="0"/>
              <a:t>a) (1)  &gt;  (2)  &gt;  (3)</a:t>
            </a:r>
          </a:p>
        </p:txBody>
      </p:sp>
      <p:sp>
        <p:nvSpPr>
          <p:cNvPr id="13" name="Content Placeholder 12"/>
          <p:cNvSpPr>
            <a:spLocks noGrp="1"/>
          </p:cNvSpPr>
          <p:nvPr>
            <p:ph sz="quarter" idx="14"/>
          </p:nvPr>
        </p:nvSpPr>
        <p:spPr>
          <a:xfrm>
            <a:off x="685800" y="5303520"/>
            <a:ext cx="2857718" cy="487680"/>
          </a:xfrm>
        </p:spPr>
        <p:txBody>
          <a:bodyPr/>
          <a:lstStyle/>
          <a:p>
            <a:r>
              <a:rPr lang="en-US" altLang="en-US" dirty="0"/>
              <a:t>b) (1)  =  (2)  &gt;  (3)</a:t>
            </a:r>
          </a:p>
        </p:txBody>
      </p:sp>
      <p:sp>
        <p:nvSpPr>
          <p:cNvPr id="14" name="Content Placeholder 13"/>
          <p:cNvSpPr>
            <a:spLocks noGrp="1"/>
          </p:cNvSpPr>
          <p:nvPr>
            <p:ph sz="quarter" idx="15"/>
          </p:nvPr>
        </p:nvSpPr>
        <p:spPr>
          <a:xfrm>
            <a:off x="685800" y="5806440"/>
            <a:ext cx="2857718" cy="518160"/>
          </a:xfrm>
        </p:spPr>
        <p:txBody>
          <a:bodyPr/>
          <a:lstStyle/>
          <a:p>
            <a:r>
              <a:rPr lang="en-US" altLang="en-US" dirty="0"/>
              <a:t>c) (2)  &gt;  (1)  &gt;  (3)</a:t>
            </a:r>
          </a:p>
        </p:txBody>
      </p:sp>
      <p:sp>
        <p:nvSpPr>
          <p:cNvPr id="11" name="Content Placeholder 10"/>
          <p:cNvSpPr>
            <a:spLocks noGrp="1"/>
          </p:cNvSpPr>
          <p:nvPr>
            <p:ph sz="quarter" idx="12"/>
          </p:nvPr>
        </p:nvSpPr>
        <p:spPr>
          <a:xfrm>
            <a:off x="4572000" y="4838446"/>
            <a:ext cx="2857718" cy="495554"/>
          </a:xfrm>
        </p:spPr>
        <p:txBody>
          <a:bodyPr/>
          <a:lstStyle/>
          <a:p>
            <a:r>
              <a:rPr lang="en-US" altLang="en-US" dirty="0"/>
              <a:t>d) (1)  =  (2)  =   (3)</a:t>
            </a:r>
          </a:p>
        </p:txBody>
      </p:sp>
      <p:sp>
        <p:nvSpPr>
          <p:cNvPr id="10" name="Content Placeholder 9"/>
          <p:cNvSpPr>
            <a:spLocks noGrp="1"/>
          </p:cNvSpPr>
          <p:nvPr>
            <p:ph sz="quarter" idx="11"/>
          </p:nvPr>
        </p:nvSpPr>
        <p:spPr>
          <a:xfrm>
            <a:off x="4572000" y="5334000"/>
            <a:ext cx="4267200" cy="457200"/>
          </a:xfrm>
        </p:spPr>
        <p:txBody>
          <a:bodyPr/>
          <a:lstStyle/>
          <a:p>
            <a:r>
              <a:rPr lang="en-US" altLang="en-US" dirty="0"/>
              <a:t>e) (1)  =  (2)  &lt;   (3)</a:t>
            </a:r>
          </a:p>
        </p:txBody>
      </p:sp>
    </p:spTree>
    <p:extLst>
      <p:ext uri="{BB962C8B-B14F-4D97-AF65-F5344CB8AC3E}">
        <p14:creationId xmlns:p14="http://schemas.microsoft.com/office/powerpoint/2010/main" val="261564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639762"/>
          </a:xfrm>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162" y="1056771"/>
            <a:ext cx="5226290" cy="2677029"/>
          </a:xfrm>
          <a:prstGeom prst="rect">
            <a:avLst/>
          </a:prstGeom>
        </p:spPr>
      </p:pic>
      <p:sp>
        <p:nvSpPr>
          <p:cNvPr id="3" name="Content Placeholder 2"/>
          <p:cNvSpPr>
            <a:spLocks noGrp="1"/>
          </p:cNvSpPr>
          <p:nvPr>
            <p:ph sz="quarter" idx="10"/>
          </p:nvPr>
        </p:nvSpPr>
        <p:spPr>
          <a:xfrm>
            <a:off x="533400" y="3810000"/>
            <a:ext cx="8153400" cy="914400"/>
          </a:xfrm>
        </p:spPr>
        <p:txBody>
          <a:bodyPr/>
          <a:lstStyle/>
          <a:p>
            <a:r>
              <a:rPr lang="en-US" altLang="en-US" b="1" dirty="0">
                <a:solidFill>
                  <a:srgbClr val="AD0B1E"/>
                </a:solidFill>
              </a:rPr>
              <a:t>The three systems are released from rest.  Rank the accelerations, from highest to lowest.</a:t>
            </a:r>
          </a:p>
        </p:txBody>
      </p:sp>
      <p:sp>
        <p:nvSpPr>
          <p:cNvPr id="12" name="Content Placeholder 11"/>
          <p:cNvSpPr>
            <a:spLocks noGrp="1"/>
          </p:cNvSpPr>
          <p:nvPr>
            <p:ph sz="quarter" idx="13"/>
          </p:nvPr>
        </p:nvSpPr>
        <p:spPr>
          <a:xfrm>
            <a:off x="685800" y="4822570"/>
            <a:ext cx="2857718" cy="511430"/>
          </a:xfrm>
        </p:spPr>
        <p:txBody>
          <a:bodyPr/>
          <a:lstStyle/>
          <a:p>
            <a:r>
              <a:rPr lang="en-US" altLang="en-US" dirty="0"/>
              <a:t>a) (1)  &gt;  (2)  &gt;  (3)</a:t>
            </a:r>
          </a:p>
        </p:txBody>
      </p:sp>
      <p:sp>
        <p:nvSpPr>
          <p:cNvPr id="13" name="Content Placeholder 12"/>
          <p:cNvSpPr>
            <a:spLocks noGrp="1"/>
          </p:cNvSpPr>
          <p:nvPr>
            <p:ph sz="quarter" idx="14"/>
          </p:nvPr>
        </p:nvSpPr>
        <p:spPr>
          <a:xfrm>
            <a:off x="685800" y="5303520"/>
            <a:ext cx="2857718" cy="487680"/>
          </a:xfrm>
        </p:spPr>
        <p:txBody>
          <a:bodyPr/>
          <a:lstStyle/>
          <a:p>
            <a:r>
              <a:rPr lang="en-US" altLang="en-US" dirty="0"/>
              <a:t>b) (1)  =  (2)  &gt;  (3)</a:t>
            </a:r>
          </a:p>
        </p:txBody>
      </p:sp>
      <p:sp>
        <p:nvSpPr>
          <p:cNvPr id="14" name="Content Placeholder 13"/>
          <p:cNvSpPr>
            <a:spLocks noGrp="1"/>
          </p:cNvSpPr>
          <p:nvPr>
            <p:ph sz="quarter" idx="15"/>
          </p:nvPr>
        </p:nvSpPr>
        <p:spPr>
          <a:xfrm>
            <a:off x="685800" y="5806440"/>
            <a:ext cx="3657600" cy="518160"/>
          </a:xfrm>
        </p:spPr>
        <p:txBody>
          <a:bodyPr/>
          <a:lstStyle/>
          <a:p>
            <a:r>
              <a:rPr lang="en-US" altLang="en-US" dirty="0"/>
              <a:t>c) Answer: (2)  &gt;  (1)  &gt;  (3)</a:t>
            </a:r>
          </a:p>
        </p:txBody>
      </p:sp>
      <p:sp>
        <p:nvSpPr>
          <p:cNvPr id="17" name="Oval 16"/>
          <p:cNvSpPr/>
          <p:nvPr/>
        </p:nvSpPr>
        <p:spPr>
          <a:xfrm>
            <a:off x="533400" y="5748770"/>
            <a:ext cx="3810000" cy="57583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Content Placeholder 10"/>
          <p:cNvSpPr>
            <a:spLocks noGrp="1"/>
          </p:cNvSpPr>
          <p:nvPr>
            <p:ph sz="quarter" idx="12"/>
          </p:nvPr>
        </p:nvSpPr>
        <p:spPr>
          <a:xfrm>
            <a:off x="4572000" y="4838446"/>
            <a:ext cx="2857718" cy="495554"/>
          </a:xfrm>
        </p:spPr>
        <p:txBody>
          <a:bodyPr/>
          <a:lstStyle/>
          <a:p>
            <a:r>
              <a:rPr lang="en-US" altLang="en-US" dirty="0"/>
              <a:t>d) (1)  =  (2)  =   (3)</a:t>
            </a:r>
          </a:p>
        </p:txBody>
      </p:sp>
      <p:sp>
        <p:nvSpPr>
          <p:cNvPr id="10" name="Content Placeholder 9"/>
          <p:cNvSpPr>
            <a:spLocks noGrp="1"/>
          </p:cNvSpPr>
          <p:nvPr>
            <p:ph sz="quarter" idx="11"/>
          </p:nvPr>
        </p:nvSpPr>
        <p:spPr>
          <a:xfrm>
            <a:off x="4572000" y="5334000"/>
            <a:ext cx="4267200" cy="457200"/>
          </a:xfrm>
        </p:spPr>
        <p:txBody>
          <a:bodyPr/>
          <a:lstStyle/>
          <a:p>
            <a:r>
              <a:rPr lang="en-US" altLang="en-US" dirty="0"/>
              <a:t>e) (1)  =  (2)  &lt;   (3)</a:t>
            </a:r>
          </a:p>
        </p:txBody>
      </p:sp>
    </p:spTree>
    <p:extLst>
      <p:ext uri="{BB962C8B-B14F-4D97-AF65-F5344CB8AC3E}">
        <p14:creationId xmlns:p14="http://schemas.microsoft.com/office/powerpoint/2010/main" val="3078779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1143000"/>
          </a:xfrm>
        </p:spPr>
        <p:txBody>
          <a:bodyPr/>
          <a:lstStyle/>
          <a:p>
            <a:r>
              <a:rPr lang="en-US" altLang="en-US" b="1" dirty="0">
                <a:solidFill>
                  <a:srgbClr val="AD0B1E"/>
                </a:solidFill>
                <a:ea typeface="ＭＳ Ｐゴシック" pitchFamily="34" charset="-128"/>
              </a:rPr>
              <a:t>Kinetics: Normal and Tangential Coordinates</a:t>
            </a:r>
            <a:endParaRPr lang="en-US" b="1" dirty="0">
              <a:solidFill>
                <a:srgbClr val="AD0B1E"/>
              </a:solidFill>
            </a:endParaRPr>
          </a:p>
        </p:txBody>
      </p:sp>
      <p:sp>
        <p:nvSpPr>
          <p:cNvPr id="4" name="Content Placeholder 3"/>
          <p:cNvSpPr>
            <a:spLocks noGrp="1"/>
          </p:cNvSpPr>
          <p:nvPr>
            <p:ph sz="quarter" idx="13"/>
          </p:nvPr>
        </p:nvSpPr>
        <p:spPr>
          <a:xfrm>
            <a:off x="533400" y="1676400"/>
            <a:ext cx="8153400" cy="762000"/>
          </a:xfrm>
        </p:spPr>
        <p:txBody>
          <a:bodyPr/>
          <a:lstStyle/>
          <a:p>
            <a:r>
              <a:rPr lang="en-US" altLang="en-US" b="1" dirty="0"/>
              <a:t>Aircraft and roller coasters can both experience large normal forces during turns.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40158"/>
            <a:ext cx="2626688" cy="39368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786082"/>
            <a:ext cx="4745770" cy="3157518"/>
          </a:xfrm>
          <a:prstGeom prst="rect">
            <a:avLst/>
          </a:prstGeom>
        </p:spPr>
      </p:pic>
      <p:sp>
        <p:nvSpPr>
          <p:cNvPr id="10" name="Text Placeholder 9"/>
          <p:cNvSpPr>
            <a:spLocks noGrp="1"/>
          </p:cNvSpPr>
          <p:nvPr>
            <p:ph type="body" sz="quarter" idx="16"/>
          </p:nvPr>
        </p:nvSpPr>
        <p:spPr/>
        <p:txBody>
          <a:bodyPr/>
          <a:lstStyle/>
          <a:p>
            <a:pPr lvl="0" algn="l"/>
            <a:r>
              <a:rPr lang="en-US" dirty="0"/>
              <a:t>© </a:t>
            </a:r>
            <a:r>
              <a:rPr lang="en-US" dirty="0" err="1"/>
              <a:t>Purestock</a:t>
            </a:r>
            <a:r>
              <a:rPr lang="en-US" dirty="0"/>
              <a:t>/</a:t>
            </a:r>
            <a:r>
              <a:rPr lang="en-US" dirty="0" err="1"/>
              <a:t>SuperStock</a:t>
            </a:r>
            <a:r>
              <a:rPr lang="en-US" dirty="0"/>
              <a:t> RF, Alan Schein/Getty Images </a:t>
            </a:r>
            <a:endParaRPr lang="en-GB" dirty="0"/>
          </a:p>
        </p:txBody>
      </p:sp>
    </p:spTree>
    <p:extLst>
      <p:ext uri="{BB962C8B-B14F-4D97-AF65-F5344CB8AC3E}">
        <p14:creationId xmlns:p14="http://schemas.microsoft.com/office/powerpoint/2010/main" val="363922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Equations of Motion </a:t>
            </a:r>
            <a:r>
              <a:rPr lang="en-US" altLang="en-US" sz="1000" b="1" dirty="0">
                <a:solidFill>
                  <a:srgbClr val="AD0B1E"/>
                </a:solidFill>
                <a:ea typeface="ＭＳ Ｐゴシック" pitchFamily="34" charset="-128"/>
              </a:rPr>
              <a:t>2</a:t>
            </a:r>
            <a:endParaRPr lang="en-US" sz="1000" b="1" dirty="0">
              <a:solidFill>
                <a:srgbClr val="AD0B1E"/>
              </a:solidFill>
            </a:endParaRPr>
          </a:p>
        </p:txBody>
      </p:sp>
      <p:sp>
        <p:nvSpPr>
          <p:cNvPr id="3" name="Content Placeholder 2"/>
          <p:cNvSpPr>
            <a:spLocks noGrp="1"/>
          </p:cNvSpPr>
          <p:nvPr>
            <p:ph sz="quarter" idx="12"/>
          </p:nvPr>
        </p:nvSpPr>
        <p:spPr>
          <a:xfrm>
            <a:off x="533399" y="1066800"/>
            <a:ext cx="3585663" cy="5334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800" dirty="0"/>
              <a:t>Newton’s second law</a:t>
            </a:r>
          </a:p>
        </p:txBody>
      </p:sp>
      <p:graphicFrame>
        <p:nvGraphicFramePr>
          <p:cNvPr id="12" name="Object 11"/>
          <p:cNvGraphicFramePr>
            <a:graphicFrameLocks noChangeAspect="1"/>
          </p:cNvGraphicFramePr>
          <p:nvPr>
            <p:extLst>
              <p:ext uri="{D42A27DB-BD31-4B8C-83A1-F6EECF244321}">
                <p14:modId xmlns:p14="http://schemas.microsoft.com/office/powerpoint/2010/main" val="3536943031"/>
              </p:ext>
            </p:extLst>
          </p:nvPr>
        </p:nvGraphicFramePr>
        <p:xfrm>
          <a:off x="4010533" y="1028240"/>
          <a:ext cx="1552067" cy="572421"/>
        </p:xfrm>
        <a:graphic>
          <a:graphicData uri="http://schemas.openxmlformats.org/presentationml/2006/ole">
            <mc:AlternateContent xmlns:mc="http://schemas.openxmlformats.org/markup-compatibility/2006">
              <mc:Choice xmlns:v="urn:schemas-microsoft-com:vml" Requires="v">
                <p:oleObj spid="_x0000_s35220" name="Equation" r:id="rId3" imgW="723600" imgH="266400" progId="Equation.DSMT4">
                  <p:embed/>
                </p:oleObj>
              </mc:Choice>
              <mc:Fallback>
                <p:oleObj name="Equation" r:id="rId3" imgW="723600" imgH="266400" progId="Equation.DSMT4">
                  <p:embed/>
                  <p:pic>
                    <p:nvPicPr>
                      <p:cNvPr id="0" name=""/>
                      <p:cNvPicPr/>
                      <p:nvPr/>
                    </p:nvPicPr>
                    <p:blipFill>
                      <a:blip r:embed="rId4"/>
                      <a:stretch>
                        <a:fillRect/>
                      </a:stretch>
                    </p:blipFill>
                    <p:spPr>
                      <a:xfrm>
                        <a:off x="4010533" y="1028240"/>
                        <a:ext cx="1552067" cy="572421"/>
                      </a:xfrm>
                      <a:prstGeom prst="rect">
                        <a:avLst/>
                      </a:prstGeom>
                    </p:spPr>
                  </p:pic>
                </p:oleObj>
              </mc:Fallback>
            </mc:AlternateContent>
          </a:graphicData>
        </a:graphic>
      </p:graphicFrame>
      <p:sp>
        <p:nvSpPr>
          <p:cNvPr id="4" name="Content Placeholder 3"/>
          <p:cNvSpPr>
            <a:spLocks noGrp="1"/>
          </p:cNvSpPr>
          <p:nvPr>
            <p:ph sz="quarter" idx="13"/>
          </p:nvPr>
        </p:nvSpPr>
        <p:spPr>
          <a:xfrm>
            <a:off x="533401" y="1952769"/>
            <a:ext cx="6756160" cy="520456"/>
          </a:xfrm>
        </p:spPr>
        <p:txBody>
          <a:bodyPr/>
          <a:lstStyle/>
          <a:p>
            <a:pPr marL="342900" indent="-342900">
              <a:buFont typeface="Arial" panose="020B0604020202020204" pitchFamily="34" charset="0"/>
              <a:buChar char="•"/>
            </a:pPr>
            <a:r>
              <a:rPr lang="en-US" altLang="en-US" dirty="0"/>
              <a:t>For tangential and normal components,</a:t>
            </a:r>
          </a:p>
        </p:txBody>
      </p:sp>
      <p:graphicFrame>
        <p:nvGraphicFramePr>
          <p:cNvPr id="13" name="Object 12"/>
          <p:cNvGraphicFramePr>
            <a:graphicFrameLocks noChangeAspect="1"/>
          </p:cNvGraphicFramePr>
          <p:nvPr>
            <p:extLst>
              <p:ext uri="{D42A27DB-BD31-4B8C-83A1-F6EECF244321}">
                <p14:modId xmlns:p14="http://schemas.microsoft.com/office/powerpoint/2010/main" val="3347693450"/>
              </p:ext>
            </p:extLst>
          </p:nvPr>
        </p:nvGraphicFramePr>
        <p:xfrm>
          <a:off x="2062550" y="2497548"/>
          <a:ext cx="1351040" cy="1151705"/>
        </p:xfrm>
        <a:graphic>
          <a:graphicData uri="http://schemas.openxmlformats.org/presentationml/2006/ole">
            <mc:AlternateContent xmlns:mc="http://schemas.openxmlformats.org/markup-compatibility/2006">
              <mc:Choice xmlns:v="urn:schemas-microsoft-com:vml" Requires="v">
                <p:oleObj spid="_x0000_s35221" name="Equation" r:id="rId5" imgW="774360" imgH="660240" progId="Equation.DSMT4">
                  <p:embed/>
                </p:oleObj>
              </mc:Choice>
              <mc:Fallback>
                <p:oleObj name="Equation" r:id="rId5" imgW="774360" imgH="660240" progId="Equation.DSMT4">
                  <p:embed/>
                  <p:pic>
                    <p:nvPicPr>
                      <p:cNvPr id="0" name=""/>
                      <p:cNvPicPr/>
                      <p:nvPr/>
                    </p:nvPicPr>
                    <p:blipFill>
                      <a:blip r:embed="rId6"/>
                      <a:stretch>
                        <a:fillRect/>
                      </a:stretch>
                    </p:blipFill>
                    <p:spPr>
                      <a:xfrm>
                        <a:off x="2062550" y="2497548"/>
                        <a:ext cx="1351040" cy="115170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93992600"/>
              </p:ext>
            </p:extLst>
          </p:nvPr>
        </p:nvGraphicFramePr>
        <p:xfrm>
          <a:off x="4574440" y="2547662"/>
          <a:ext cx="1369160" cy="1127544"/>
        </p:xfrm>
        <a:graphic>
          <a:graphicData uri="http://schemas.openxmlformats.org/presentationml/2006/ole">
            <mc:AlternateContent xmlns:mc="http://schemas.openxmlformats.org/markup-compatibility/2006">
              <mc:Choice xmlns:v="urn:schemas-microsoft-com:vml" Requires="v">
                <p:oleObj spid="_x0000_s35222" name="Equation" r:id="rId7" imgW="863280" imgH="711000" progId="Equation.DSMT4">
                  <p:embed/>
                </p:oleObj>
              </mc:Choice>
              <mc:Fallback>
                <p:oleObj name="Equation" r:id="rId7" imgW="863280" imgH="711000" progId="Equation.DSMT4">
                  <p:embed/>
                  <p:pic>
                    <p:nvPicPr>
                      <p:cNvPr id="0" name=""/>
                      <p:cNvPicPr/>
                      <p:nvPr/>
                    </p:nvPicPr>
                    <p:blipFill>
                      <a:blip r:embed="rId8"/>
                      <a:stretch>
                        <a:fillRect/>
                      </a:stretch>
                    </p:blipFill>
                    <p:spPr>
                      <a:xfrm>
                        <a:off x="4574440" y="2547662"/>
                        <a:ext cx="1369160" cy="1127544"/>
                      </a:xfrm>
                      <a:prstGeom prst="rect">
                        <a:avLst/>
                      </a:prstGeom>
                    </p:spPr>
                  </p:pic>
                </p:oleObj>
              </mc:Fallback>
            </mc:AlternateContent>
          </a:graphicData>
        </a:graphic>
      </p:graphicFrame>
      <p:pic>
        <p:nvPicPr>
          <p:cNvPr id="15" name="Picture 14" descr="ma_t is in the tangential direction, as is the sum of tangential forces. ma_n is in the normal direction, as is the sum of the normal force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6193" y="3933658"/>
            <a:ext cx="7059607" cy="2294216"/>
          </a:xfrm>
          <a:prstGeom prst="rect">
            <a:avLst/>
          </a:prstGeom>
        </p:spPr>
      </p:pic>
    </p:spTree>
    <p:extLst>
      <p:ext uri="{BB962C8B-B14F-4D97-AF65-F5344CB8AC3E}">
        <p14:creationId xmlns:p14="http://schemas.microsoft.com/office/powerpoint/2010/main" val="32896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12.6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2" name="Picture 11" descr="The pendulum is at an angle of 30 degrees counterclockwise from down in the position show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92344"/>
            <a:ext cx="2146119" cy="2541456"/>
          </a:xfrm>
          <a:prstGeom prst="rect">
            <a:avLst/>
          </a:prstGeom>
        </p:spPr>
      </p:pic>
      <p:sp>
        <p:nvSpPr>
          <p:cNvPr id="3" name="Content Placeholder 2"/>
          <p:cNvSpPr>
            <a:spLocks noGrp="1"/>
          </p:cNvSpPr>
          <p:nvPr>
            <p:ph sz="quarter" idx="12"/>
          </p:nvPr>
        </p:nvSpPr>
        <p:spPr>
          <a:xfrm>
            <a:off x="533400" y="3810000"/>
            <a:ext cx="3429000" cy="2514600"/>
          </a:xfrm>
        </p:spPr>
        <p:txBody>
          <a:bodyPr/>
          <a:lstStyle/>
          <a:p>
            <a:r>
              <a:rPr lang="en-US" altLang="en-US" sz="2000" dirty="0"/>
              <a:t>The bob of a 2-m pendulum describes an arc of a circle in a vertical plane. If the tension in the cord is 2.5 times the weight of the bob for the position shown, find the velocity and </a:t>
            </a:r>
            <a:r>
              <a:rPr lang="en-US" altLang="en-US" sz="2000" dirty="0" err="1"/>
              <a:t>accel-eration</a:t>
            </a:r>
            <a:r>
              <a:rPr lang="en-US" altLang="en-US" sz="2000" dirty="0"/>
              <a:t> of the bob in that position.</a:t>
            </a:r>
          </a:p>
        </p:txBody>
      </p:sp>
      <p:sp>
        <p:nvSpPr>
          <p:cNvPr id="4" name="Content Placeholder 3"/>
          <p:cNvSpPr>
            <a:spLocks noGrp="1"/>
          </p:cNvSpPr>
          <p:nvPr>
            <p:ph sz="quarter" idx="13"/>
          </p:nvPr>
        </p:nvSpPr>
        <p:spPr>
          <a:xfrm>
            <a:off x="4084418" y="1042816"/>
            <a:ext cx="4602382" cy="1417044"/>
          </a:xfrm>
        </p:spPr>
        <p:txBody>
          <a:bodyPr/>
          <a:lstStyle/>
          <a:p>
            <a:pPr marL="292608" indent="-292608">
              <a:spcBef>
                <a:spcPts val="0"/>
              </a:spcBef>
              <a:spcAft>
                <a:spcPts val="0"/>
              </a:spcAft>
            </a:pPr>
            <a:r>
              <a:rPr lang="en-US" altLang="en-US" sz="2000" b="1" dirty="0">
                <a:solidFill>
                  <a:srgbClr val="AD0B1E"/>
                </a:solidFill>
              </a:rPr>
              <a:t>Strategy:</a:t>
            </a:r>
          </a:p>
          <a:p>
            <a:pPr marL="342900" indent="-342900">
              <a:spcBef>
                <a:spcPct val="50000"/>
              </a:spcBef>
              <a:buFont typeface="Arial" panose="020B0604020202020204" pitchFamily="34" charset="0"/>
              <a:buChar char="•"/>
            </a:pPr>
            <a:r>
              <a:rPr lang="en-US" altLang="en-US" sz="2000" dirty="0"/>
              <a:t>Resolve the equation of motion for the bob into tangential and normal components.</a:t>
            </a:r>
          </a:p>
        </p:txBody>
      </p:sp>
      <p:sp>
        <p:nvSpPr>
          <p:cNvPr id="5" name="Content Placeholder 4"/>
          <p:cNvSpPr>
            <a:spLocks noGrp="1"/>
          </p:cNvSpPr>
          <p:nvPr>
            <p:ph sz="quarter" idx="14"/>
          </p:nvPr>
        </p:nvSpPr>
        <p:spPr>
          <a:xfrm>
            <a:off x="4084418" y="2484162"/>
            <a:ext cx="4602382" cy="685800"/>
          </a:xfrm>
        </p:spPr>
        <p:txBody>
          <a:bodyPr/>
          <a:lstStyle/>
          <a:p>
            <a:pPr marL="342900" indent="-342900">
              <a:buFont typeface="Arial" panose="020B0604020202020204" pitchFamily="34" charset="0"/>
              <a:buChar char="•"/>
            </a:pPr>
            <a:r>
              <a:rPr lang="en-US" altLang="en-US" sz="2000" dirty="0"/>
              <a:t>Solve the component equations for the normal and tangential accelerations.</a:t>
            </a:r>
          </a:p>
        </p:txBody>
      </p:sp>
      <p:sp>
        <p:nvSpPr>
          <p:cNvPr id="6" name="Content Placeholder 5"/>
          <p:cNvSpPr>
            <a:spLocks noGrp="1"/>
          </p:cNvSpPr>
          <p:nvPr>
            <p:ph sz="quarter" idx="15"/>
          </p:nvPr>
        </p:nvSpPr>
        <p:spPr>
          <a:xfrm>
            <a:off x="4084418" y="3246162"/>
            <a:ext cx="4602382" cy="716238"/>
          </a:xfrm>
        </p:spPr>
        <p:txBody>
          <a:bodyPr/>
          <a:lstStyle/>
          <a:p>
            <a:pPr marL="342900" indent="-342900">
              <a:buFont typeface="Arial" panose="020B0604020202020204" pitchFamily="34" charset="0"/>
              <a:buChar char="•"/>
            </a:pPr>
            <a:r>
              <a:rPr lang="en-US" altLang="en-US" sz="2000" dirty="0"/>
              <a:t>Solve for the velocity in terms of the normal acceleration.</a:t>
            </a:r>
          </a:p>
        </p:txBody>
      </p:sp>
    </p:spTree>
    <p:extLst>
      <p:ext uri="{BB962C8B-B14F-4D97-AF65-F5344CB8AC3E}">
        <p14:creationId xmlns:p14="http://schemas.microsoft.com/office/powerpoint/2010/main" val="62303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12.6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19" descr="The pendulum is at an angle of 30 degrees counterclockwise from down in the position sh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50" y="1371600"/>
            <a:ext cx="2370650" cy="2807350"/>
          </a:xfrm>
          <a:prstGeom prst="rect">
            <a:avLst/>
          </a:prstGeom>
        </p:spPr>
      </p:pic>
      <p:pic>
        <p:nvPicPr>
          <p:cNvPr id="21" name="Picture 20" descr="The free body diagram shows the weight of the bob going down (which is 30 degrees from the normal direction) while the tension in the rope is 2.5 mg towards the pivot. The kinetic diagram shows ma_n towards the pivot and ma_t along the arc of the pendulu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00" y="4331506"/>
            <a:ext cx="2455921" cy="1925396"/>
          </a:xfrm>
          <a:prstGeom prst="rect">
            <a:avLst/>
          </a:prstGeom>
        </p:spPr>
      </p:pic>
      <p:sp>
        <p:nvSpPr>
          <p:cNvPr id="3" name="Content Placeholder 2"/>
          <p:cNvSpPr>
            <a:spLocks noGrp="1"/>
          </p:cNvSpPr>
          <p:nvPr>
            <p:ph sz="quarter" idx="12"/>
          </p:nvPr>
        </p:nvSpPr>
        <p:spPr>
          <a:xfrm>
            <a:off x="3352799" y="1127242"/>
            <a:ext cx="5334001" cy="1060110"/>
          </a:xfrm>
        </p:spPr>
        <p:txBody>
          <a:bodyPr/>
          <a:lstStyle/>
          <a:p>
            <a:pPr>
              <a:spcBef>
                <a:spcPct val="50000"/>
              </a:spcBef>
            </a:pPr>
            <a:r>
              <a:rPr lang="en-US" altLang="en-US" sz="2000" b="1" dirty="0">
                <a:solidFill>
                  <a:srgbClr val="AD0B1E"/>
                </a:solidFill>
              </a:rPr>
              <a:t>Modeling and Analysis:</a:t>
            </a:r>
          </a:p>
          <a:p>
            <a:pPr marL="292608" indent="-292608">
              <a:spcBef>
                <a:spcPts val="0"/>
              </a:spcBef>
              <a:spcAft>
                <a:spcPts val="0"/>
              </a:spcAft>
              <a:buFont typeface="Arial" panose="020B0604020202020204" pitchFamily="34" charset="0"/>
              <a:buChar char="•"/>
            </a:pPr>
            <a:r>
              <a:rPr lang="en-US" altLang="en-US" sz="2000" dirty="0"/>
              <a:t>Resolve the equation of motion for the bob into tangential and normal components.</a:t>
            </a:r>
          </a:p>
        </p:txBody>
      </p:sp>
      <p:sp>
        <p:nvSpPr>
          <p:cNvPr id="4" name="Content Placeholder 3"/>
          <p:cNvSpPr>
            <a:spLocks noGrp="1"/>
          </p:cNvSpPr>
          <p:nvPr>
            <p:ph sz="quarter" idx="13"/>
          </p:nvPr>
        </p:nvSpPr>
        <p:spPr>
          <a:xfrm>
            <a:off x="3352799" y="2259256"/>
            <a:ext cx="5334001" cy="737318"/>
          </a:xfrm>
        </p:spPr>
        <p:txBody>
          <a:bodyPr/>
          <a:lstStyle/>
          <a:p>
            <a:pPr marL="292608" indent="-292608">
              <a:spcBef>
                <a:spcPts val="0"/>
              </a:spcBef>
              <a:spcAft>
                <a:spcPts val="0"/>
              </a:spcAft>
              <a:buFont typeface="Arial" panose="020B0604020202020204" pitchFamily="34" charset="0"/>
              <a:buChar char="•"/>
            </a:pPr>
            <a:r>
              <a:rPr lang="en-US" altLang="en-US" sz="2000" dirty="0"/>
              <a:t>Solve the component equations for the normal and tangential accelerations.</a:t>
            </a:r>
          </a:p>
        </p:txBody>
      </p:sp>
      <p:graphicFrame>
        <p:nvGraphicFramePr>
          <p:cNvPr id="12" name="Object 11"/>
          <p:cNvGraphicFramePr>
            <a:graphicFrameLocks noChangeAspect="1"/>
          </p:cNvGraphicFramePr>
          <p:nvPr>
            <p:extLst>
              <p:ext uri="{D42A27DB-BD31-4B8C-83A1-F6EECF244321}">
                <p14:modId xmlns:p14="http://schemas.microsoft.com/office/powerpoint/2010/main" val="4260113267"/>
              </p:ext>
            </p:extLst>
          </p:nvPr>
        </p:nvGraphicFramePr>
        <p:xfrm>
          <a:off x="3625050" y="3067573"/>
          <a:ext cx="1171426" cy="371881"/>
        </p:xfrm>
        <a:graphic>
          <a:graphicData uri="http://schemas.openxmlformats.org/presentationml/2006/ole">
            <mc:AlternateContent xmlns:mc="http://schemas.openxmlformats.org/markup-compatibility/2006">
              <mc:Choice xmlns:v="urn:schemas-microsoft-com:vml" Requires="v">
                <p:oleObj spid="_x0000_s62504" name="Equation" r:id="rId5" imgW="799920" imgH="253800" progId="Equation.DSMT4">
                  <p:embed/>
                </p:oleObj>
              </mc:Choice>
              <mc:Fallback>
                <p:oleObj name="Equation" r:id="rId5" imgW="799920" imgH="253800" progId="Equation.DSMT4">
                  <p:embed/>
                  <p:pic>
                    <p:nvPicPr>
                      <p:cNvPr id="0" name=""/>
                      <p:cNvPicPr/>
                      <p:nvPr/>
                    </p:nvPicPr>
                    <p:blipFill>
                      <a:blip r:embed="rId6"/>
                      <a:stretch>
                        <a:fillRect/>
                      </a:stretch>
                    </p:blipFill>
                    <p:spPr>
                      <a:xfrm>
                        <a:off x="3625050" y="3067573"/>
                        <a:ext cx="1171426" cy="371881"/>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2371690"/>
              </p:ext>
            </p:extLst>
          </p:nvPr>
        </p:nvGraphicFramePr>
        <p:xfrm>
          <a:off x="5105400" y="3068478"/>
          <a:ext cx="1524713" cy="669386"/>
        </p:xfrm>
        <a:graphic>
          <a:graphicData uri="http://schemas.openxmlformats.org/presentationml/2006/ole">
            <mc:AlternateContent xmlns:mc="http://schemas.openxmlformats.org/markup-compatibility/2006">
              <mc:Choice xmlns:v="urn:schemas-microsoft-com:vml" Requires="v">
                <p:oleObj spid="_x0000_s62505" name="Equation" r:id="rId7" imgW="1041120" imgH="457200" progId="Equation.DSMT4">
                  <p:embed/>
                </p:oleObj>
              </mc:Choice>
              <mc:Fallback>
                <p:oleObj name="Equation" r:id="rId7" imgW="1041120" imgH="457200" progId="Equation.DSMT4">
                  <p:embed/>
                  <p:pic>
                    <p:nvPicPr>
                      <p:cNvPr id="0" name=""/>
                      <p:cNvPicPr/>
                      <p:nvPr/>
                    </p:nvPicPr>
                    <p:blipFill>
                      <a:blip r:embed="rId8"/>
                      <a:stretch>
                        <a:fillRect/>
                      </a:stretch>
                    </p:blipFill>
                    <p:spPr>
                      <a:xfrm>
                        <a:off x="5105400" y="3068478"/>
                        <a:ext cx="1524713" cy="669386"/>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287347415"/>
              </p:ext>
            </p:extLst>
          </p:nvPr>
        </p:nvGraphicFramePr>
        <p:xfrm>
          <a:off x="6969009" y="3456713"/>
          <a:ext cx="1227208" cy="353287"/>
        </p:xfrm>
        <a:graphic>
          <a:graphicData uri="http://schemas.openxmlformats.org/presentationml/2006/ole">
            <mc:AlternateContent xmlns:mc="http://schemas.openxmlformats.org/markup-compatibility/2006">
              <mc:Choice xmlns:v="urn:schemas-microsoft-com:vml" Requires="v">
                <p:oleObj spid="_x0000_s62506" name="Equation" r:id="rId9" imgW="838080" imgH="241200" progId="Equation.DSMT4">
                  <p:embed/>
                </p:oleObj>
              </mc:Choice>
              <mc:Fallback>
                <p:oleObj name="Equation" r:id="rId9" imgW="838080" imgH="241200" progId="Equation.DSMT4">
                  <p:embed/>
                  <p:pic>
                    <p:nvPicPr>
                      <p:cNvPr id="0" name=""/>
                      <p:cNvPicPr/>
                      <p:nvPr/>
                    </p:nvPicPr>
                    <p:blipFill>
                      <a:blip r:embed="rId10"/>
                      <a:stretch>
                        <a:fillRect/>
                      </a:stretch>
                    </p:blipFill>
                    <p:spPr>
                      <a:xfrm>
                        <a:off x="6969009" y="3456713"/>
                        <a:ext cx="1227208" cy="353287"/>
                      </a:xfrm>
                      <a:prstGeom prst="rect">
                        <a:avLst/>
                      </a:prstGeom>
                      <a:ln>
                        <a:solidFill>
                          <a:srgbClr val="AD0B1E"/>
                        </a:solid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884522245"/>
              </p:ext>
            </p:extLst>
          </p:nvPr>
        </p:nvGraphicFramePr>
        <p:xfrm>
          <a:off x="3565921" y="3910315"/>
          <a:ext cx="1227208" cy="371881"/>
        </p:xfrm>
        <a:graphic>
          <a:graphicData uri="http://schemas.openxmlformats.org/presentationml/2006/ole">
            <mc:AlternateContent xmlns:mc="http://schemas.openxmlformats.org/markup-compatibility/2006">
              <mc:Choice xmlns:v="urn:schemas-microsoft-com:vml" Requires="v">
                <p:oleObj spid="_x0000_s62507" name="Equation" r:id="rId11" imgW="838080" imgH="253800" progId="Equation.DSMT4">
                  <p:embed/>
                </p:oleObj>
              </mc:Choice>
              <mc:Fallback>
                <p:oleObj name="Equation" r:id="rId11" imgW="838080" imgH="253800" progId="Equation.DSMT4">
                  <p:embed/>
                  <p:pic>
                    <p:nvPicPr>
                      <p:cNvPr id="0" name=""/>
                      <p:cNvPicPr/>
                      <p:nvPr/>
                    </p:nvPicPr>
                    <p:blipFill>
                      <a:blip r:embed="rId12"/>
                      <a:stretch>
                        <a:fillRect/>
                      </a:stretch>
                    </p:blipFill>
                    <p:spPr>
                      <a:xfrm>
                        <a:off x="3565921" y="3910315"/>
                        <a:ext cx="1227208" cy="371881"/>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085051352"/>
              </p:ext>
            </p:extLst>
          </p:nvPr>
        </p:nvGraphicFramePr>
        <p:xfrm>
          <a:off x="5075820" y="3933367"/>
          <a:ext cx="2342853" cy="706575"/>
        </p:xfrm>
        <a:graphic>
          <a:graphicData uri="http://schemas.openxmlformats.org/presentationml/2006/ole">
            <mc:AlternateContent xmlns:mc="http://schemas.openxmlformats.org/markup-compatibility/2006">
              <mc:Choice xmlns:v="urn:schemas-microsoft-com:vml" Requires="v">
                <p:oleObj spid="_x0000_s62508" name="Equation" r:id="rId13" imgW="1600200" imgH="482400" progId="Equation.DSMT4">
                  <p:embed/>
                </p:oleObj>
              </mc:Choice>
              <mc:Fallback>
                <p:oleObj name="Equation" r:id="rId13" imgW="1600200" imgH="482400" progId="Equation.DSMT4">
                  <p:embed/>
                  <p:pic>
                    <p:nvPicPr>
                      <p:cNvPr id="0" name=""/>
                      <p:cNvPicPr/>
                      <p:nvPr/>
                    </p:nvPicPr>
                    <p:blipFill>
                      <a:blip r:embed="rId14"/>
                      <a:stretch>
                        <a:fillRect/>
                      </a:stretch>
                    </p:blipFill>
                    <p:spPr>
                      <a:xfrm>
                        <a:off x="5075820" y="3933367"/>
                        <a:ext cx="2342853" cy="70657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552046962"/>
              </p:ext>
            </p:extLst>
          </p:nvPr>
        </p:nvGraphicFramePr>
        <p:xfrm>
          <a:off x="7084775" y="4386732"/>
          <a:ext cx="1450338" cy="353287"/>
        </p:xfrm>
        <a:graphic>
          <a:graphicData uri="http://schemas.openxmlformats.org/presentationml/2006/ole">
            <mc:AlternateContent xmlns:mc="http://schemas.openxmlformats.org/markup-compatibility/2006">
              <mc:Choice xmlns:v="urn:schemas-microsoft-com:vml" Requires="v">
                <p:oleObj spid="_x0000_s62509" name="Equation" r:id="rId15" imgW="990360" imgH="241200" progId="Equation.DSMT4">
                  <p:embed/>
                </p:oleObj>
              </mc:Choice>
              <mc:Fallback>
                <p:oleObj name="Equation" r:id="rId15" imgW="990360" imgH="241200" progId="Equation.DSMT4">
                  <p:embed/>
                  <p:pic>
                    <p:nvPicPr>
                      <p:cNvPr id="0" name=""/>
                      <p:cNvPicPr/>
                      <p:nvPr/>
                    </p:nvPicPr>
                    <p:blipFill>
                      <a:blip r:embed="rId16"/>
                      <a:stretch>
                        <a:fillRect/>
                      </a:stretch>
                    </p:blipFill>
                    <p:spPr>
                      <a:xfrm>
                        <a:off x="7084775" y="4386732"/>
                        <a:ext cx="1450338" cy="353287"/>
                      </a:xfrm>
                      <a:prstGeom prst="rect">
                        <a:avLst/>
                      </a:prstGeom>
                      <a:ln>
                        <a:solidFill>
                          <a:srgbClr val="AD0B1E"/>
                        </a:solidFill>
                      </a:ln>
                    </p:spPr>
                  </p:pic>
                </p:oleObj>
              </mc:Fallback>
            </mc:AlternateContent>
          </a:graphicData>
        </a:graphic>
      </p:graphicFrame>
      <p:sp>
        <p:nvSpPr>
          <p:cNvPr id="5" name="Content Placeholder 4"/>
          <p:cNvSpPr>
            <a:spLocks noGrp="1"/>
          </p:cNvSpPr>
          <p:nvPr>
            <p:ph sz="quarter" idx="14"/>
          </p:nvPr>
        </p:nvSpPr>
        <p:spPr>
          <a:xfrm>
            <a:off x="3352799" y="4876800"/>
            <a:ext cx="5334001" cy="621518"/>
          </a:xfrm>
        </p:spPr>
        <p:txBody>
          <a:bodyPr/>
          <a:lstStyle/>
          <a:p>
            <a:pPr marL="292608" indent="-292608">
              <a:spcBef>
                <a:spcPts val="0"/>
              </a:spcBef>
              <a:spcAft>
                <a:spcPts val="0"/>
              </a:spcAft>
              <a:buFont typeface="Arial" panose="020B0604020202020204" pitchFamily="34" charset="0"/>
              <a:buChar char="•"/>
            </a:pPr>
            <a:r>
              <a:rPr lang="en-US" altLang="en-US" sz="2000" dirty="0"/>
              <a:t>Solve for velocity in terms of normal acceleration.</a:t>
            </a:r>
          </a:p>
        </p:txBody>
      </p:sp>
      <p:graphicFrame>
        <p:nvGraphicFramePr>
          <p:cNvPr id="18" name="Object 17"/>
          <p:cNvGraphicFramePr>
            <a:graphicFrameLocks noChangeAspect="1"/>
          </p:cNvGraphicFramePr>
          <p:nvPr>
            <p:extLst>
              <p:ext uri="{D42A27DB-BD31-4B8C-83A1-F6EECF244321}">
                <p14:modId xmlns:p14="http://schemas.microsoft.com/office/powerpoint/2010/main" val="2944552004"/>
              </p:ext>
            </p:extLst>
          </p:nvPr>
        </p:nvGraphicFramePr>
        <p:xfrm>
          <a:off x="4042287" y="5521407"/>
          <a:ext cx="4034913" cy="650793"/>
        </p:xfrm>
        <a:graphic>
          <a:graphicData uri="http://schemas.openxmlformats.org/presentationml/2006/ole">
            <mc:AlternateContent xmlns:mc="http://schemas.openxmlformats.org/markup-compatibility/2006">
              <mc:Choice xmlns:v="urn:schemas-microsoft-com:vml" Requires="v">
                <p:oleObj spid="_x0000_s62510" name="Equation" r:id="rId17" imgW="2755800" imgH="444240" progId="Equation.DSMT4">
                  <p:embed/>
                </p:oleObj>
              </mc:Choice>
              <mc:Fallback>
                <p:oleObj name="Equation" r:id="rId17" imgW="2755800" imgH="444240" progId="Equation.DSMT4">
                  <p:embed/>
                  <p:pic>
                    <p:nvPicPr>
                      <p:cNvPr id="0" name=""/>
                      <p:cNvPicPr/>
                      <p:nvPr/>
                    </p:nvPicPr>
                    <p:blipFill>
                      <a:blip r:embed="rId18"/>
                      <a:stretch>
                        <a:fillRect/>
                      </a:stretch>
                    </p:blipFill>
                    <p:spPr>
                      <a:xfrm>
                        <a:off x="4042287" y="5521407"/>
                        <a:ext cx="4034913" cy="650793"/>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76063105"/>
              </p:ext>
            </p:extLst>
          </p:nvPr>
        </p:nvGraphicFramePr>
        <p:xfrm>
          <a:off x="6946609" y="6134801"/>
          <a:ext cx="1282991" cy="316099"/>
        </p:xfrm>
        <a:graphic>
          <a:graphicData uri="http://schemas.openxmlformats.org/presentationml/2006/ole">
            <mc:AlternateContent xmlns:mc="http://schemas.openxmlformats.org/markup-compatibility/2006">
              <mc:Choice xmlns:v="urn:schemas-microsoft-com:vml" Requires="v">
                <p:oleObj spid="_x0000_s62511" name="Equation" r:id="rId19" imgW="876240" imgH="215640" progId="Equation.DSMT4">
                  <p:embed/>
                </p:oleObj>
              </mc:Choice>
              <mc:Fallback>
                <p:oleObj name="Equation" r:id="rId19" imgW="876240" imgH="215640" progId="Equation.DSMT4">
                  <p:embed/>
                  <p:pic>
                    <p:nvPicPr>
                      <p:cNvPr id="0" name=""/>
                      <p:cNvPicPr/>
                      <p:nvPr/>
                    </p:nvPicPr>
                    <p:blipFill>
                      <a:blip r:embed="rId20"/>
                      <a:stretch>
                        <a:fillRect/>
                      </a:stretch>
                    </p:blipFill>
                    <p:spPr>
                      <a:xfrm>
                        <a:off x="6946609" y="6134801"/>
                        <a:ext cx="1282991" cy="316099"/>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34203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12.6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32560"/>
            <a:ext cx="2779776" cy="3291840"/>
          </a:xfrm>
          <a:prstGeom prst="rect">
            <a:avLst/>
          </a:prstGeom>
        </p:spPr>
      </p:pic>
      <p:sp>
        <p:nvSpPr>
          <p:cNvPr id="3" name="Content Placeholder 2"/>
          <p:cNvSpPr>
            <a:spLocks noGrp="1"/>
          </p:cNvSpPr>
          <p:nvPr>
            <p:ph sz="quarter" idx="12"/>
          </p:nvPr>
        </p:nvSpPr>
        <p:spPr>
          <a:xfrm>
            <a:off x="4114800" y="1066800"/>
            <a:ext cx="4572000" cy="3276600"/>
          </a:xfrm>
        </p:spPr>
        <p:txBody>
          <a:bodyPr/>
          <a:lstStyle/>
          <a:p>
            <a:pPr>
              <a:spcBef>
                <a:spcPct val="50000"/>
              </a:spcBef>
            </a:pPr>
            <a:r>
              <a:rPr lang="en-US" altLang="en-US" sz="2000" b="1" dirty="0">
                <a:solidFill>
                  <a:srgbClr val="AD0B1E"/>
                </a:solidFill>
              </a:rPr>
              <a:t>Reflect and Think:</a:t>
            </a:r>
          </a:p>
          <a:p>
            <a:pPr marL="292608" indent="-292608">
              <a:spcBef>
                <a:spcPts val="0"/>
              </a:spcBef>
              <a:spcAft>
                <a:spcPts val="0"/>
              </a:spcAft>
              <a:buFont typeface="Arial" panose="020B0604020202020204" pitchFamily="34" charset="0"/>
              <a:buChar char="•"/>
            </a:pPr>
            <a:r>
              <a:rPr lang="en-US" altLang="en-US" sz="2000" dirty="0"/>
              <a:t>If you look at these equations for an angle of zero instead of 30</a:t>
            </a:r>
            <a:r>
              <a:rPr lang="en-US" altLang="en-US" sz="2000" baseline="30000" dirty="0"/>
              <a:t>o</a:t>
            </a:r>
            <a:r>
              <a:rPr lang="en-US" altLang="en-US" sz="2000" dirty="0"/>
              <a:t>, you will see that when the bob is straight below point O, the tangential acceleration is zero, and the velocity is a maximum. </a:t>
            </a:r>
            <a:br>
              <a:rPr lang="en-US" altLang="en-US" sz="2000" dirty="0"/>
            </a:br>
            <a:r>
              <a:rPr lang="en-US" altLang="en-US" sz="2000" dirty="0"/>
              <a:t>The normal acceleration is not zero because the bob has a velocity at this point.</a:t>
            </a:r>
          </a:p>
        </p:txBody>
      </p:sp>
    </p:spTree>
    <p:extLst>
      <p:ext uri="{BB962C8B-B14F-4D97-AF65-F5344CB8AC3E}">
        <p14:creationId xmlns:p14="http://schemas.microsoft.com/office/powerpoint/2010/main" val="344312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12.7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1"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068388"/>
            <a:ext cx="284162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403225" y="3740150"/>
            <a:ext cx="41687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Determine the rated speed of a highway curve of radius </a:t>
            </a:r>
            <a:r>
              <a:rPr lang="en-US" altLang="en-US" i="1" dirty="0">
                <a:latin typeface="Symbol" pitchFamily="18" charset="2"/>
              </a:rPr>
              <a:t>r</a:t>
            </a:r>
            <a:r>
              <a:rPr lang="en-US" altLang="en-US" dirty="0"/>
              <a:t> = 120 m banked through an angle </a:t>
            </a:r>
            <a:r>
              <a:rPr lang="en-US" altLang="en-US" i="1" dirty="0">
                <a:latin typeface="Symbol" pitchFamily="18" charset="2"/>
              </a:rPr>
              <a:t>q</a:t>
            </a:r>
            <a:r>
              <a:rPr lang="en-US" altLang="en-US" dirty="0"/>
              <a:t> = 18</a:t>
            </a:r>
            <a:r>
              <a:rPr lang="en-US" altLang="en-US" baseline="30000" dirty="0"/>
              <a:t>o</a:t>
            </a:r>
            <a:r>
              <a:rPr lang="en-US" altLang="en-US" dirty="0"/>
              <a:t>.  The rated speed of a banked highway curve is the speed at which a car should travel if no lateral friction force is to be exerted at its wheels.</a:t>
            </a:r>
          </a:p>
        </p:txBody>
      </p:sp>
      <p:sp>
        <p:nvSpPr>
          <p:cNvPr id="13" name="Text Box 6"/>
          <p:cNvSpPr txBox="1">
            <a:spLocks noChangeArrowheads="1"/>
          </p:cNvSpPr>
          <p:nvPr/>
        </p:nvSpPr>
        <p:spPr bwMode="auto">
          <a:xfrm>
            <a:off x="4702175" y="936625"/>
            <a:ext cx="4440238"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Strategy: </a:t>
            </a:r>
            <a:endParaRPr lang="en-US" altLang="en-US" b="1" dirty="0">
              <a:solidFill>
                <a:srgbClr val="00B050"/>
              </a:solidFill>
            </a:endParaRPr>
          </a:p>
          <a:p>
            <a:pPr eaLnBrk="1" hangingPunct="1">
              <a:spcBef>
                <a:spcPct val="50000"/>
              </a:spcBef>
              <a:buFontTx/>
              <a:buChar char="•"/>
            </a:pPr>
            <a:r>
              <a:rPr lang="en-US" altLang="en-US" dirty="0"/>
              <a:t>The car travels in a horizontal circular path with a normal component of acceleration directed toward the center of the path. The forces acting on the car are its weight and a normal reaction from the road surface.</a:t>
            </a:r>
          </a:p>
        </p:txBody>
      </p:sp>
      <p:sp>
        <p:nvSpPr>
          <p:cNvPr id="14" name="Text Box 7"/>
          <p:cNvSpPr txBox="1">
            <a:spLocks noChangeArrowheads="1"/>
          </p:cNvSpPr>
          <p:nvPr/>
        </p:nvSpPr>
        <p:spPr bwMode="auto">
          <a:xfrm>
            <a:off x="4697413" y="3479800"/>
            <a:ext cx="4314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Resolve the equation of motion for the car into vertical and normal components.</a:t>
            </a:r>
          </a:p>
        </p:txBody>
      </p:sp>
      <p:sp>
        <p:nvSpPr>
          <p:cNvPr id="15" name="Text Box 8"/>
          <p:cNvSpPr txBox="1">
            <a:spLocks noChangeArrowheads="1"/>
          </p:cNvSpPr>
          <p:nvPr/>
        </p:nvSpPr>
        <p:spPr bwMode="auto">
          <a:xfrm>
            <a:off x="4699000" y="4678363"/>
            <a:ext cx="4337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vehicle speed.</a:t>
            </a:r>
          </a:p>
        </p:txBody>
      </p:sp>
    </p:spTree>
    <p:extLst>
      <p:ext uri="{BB962C8B-B14F-4D97-AF65-F5344CB8AC3E}">
        <p14:creationId xmlns:p14="http://schemas.microsoft.com/office/powerpoint/2010/main" val="186985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12.7 </a:t>
            </a:r>
            <a:r>
              <a:rPr lang="en-US" altLang="en-US" sz="1000" b="1" dirty="0">
                <a:solidFill>
                  <a:srgbClr val="AD0B1E"/>
                </a:solidFill>
                <a:ea typeface="ＭＳ Ｐゴシック" pitchFamily="34" charset="-128"/>
              </a:rPr>
              <a:t>2</a:t>
            </a:r>
            <a:endParaRPr lang="en-US" sz="1000" b="1" dirty="0">
              <a:solidFill>
                <a:srgbClr val="AD0B1E"/>
              </a:solidFill>
            </a:endParaRPr>
          </a:p>
        </p:txBody>
      </p:sp>
      <p:sp>
        <p:nvSpPr>
          <p:cNvPr id="20" name="Text Box 5"/>
          <p:cNvSpPr txBox="1">
            <a:spLocks noChangeArrowheads="1"/>
          </p:cNvSpPr>
          <p:nvPr/>
        </p:nvSpPr>
        <p:spPr bwMode="auto">
          <a:xfrm>
            <a:off x="368300" y="3489325"/>
            <a:ext cx="43703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SOLUTION:</a:t>
            </a:r>
          </a:p>
          <a:p>
            <a:pPr marL="0" indent="0" eaLnBrk="1" hangingPunct="1">
              <a:spcBef>
                <a:spcPct val="50000"/>
              </a:spcBef>
            </a:pPr>
            <a:r>
              <a:rPr lang="en-US" altLang="en-US" b="1" dirty="0">
                <a:solidFill>
                  <a:srgbClr val="AD0B1E"/>
                </a:solidFill>
              </a:rPr>
              <a:t>Modeling and Analysis: </a:t>
            </a:r>
            <a:endParaRPr lang="en-US" altLang="en-US" b="1" dirty="0">
              <a:solidFill>
                <a:srgbClr val="00B050"/>
              </a:solidFill>
            </a:endParaRPr>
          </a:p>
          <a:p>
            <a:pPr eaLnBrk="1" hangingPunct="1">
              <a:spcBef>
                <a:spcPct val="50000"/>
              </a:spcBef>
              <a:buFontTx/>
              <a:buChar char="•"/>
            </a:pPr>
            <a:r>
              <a:rPr lang="en-US" altLang="en-US" dirty="0"/>
              <a:t>The car travels in a horizontal circular path with a normal component of acceleration directed toward the center of the path. The forces acting on the car are its weight and a normal reaction from the road surface.</a:t>
            </a:r>
          </a:p>
        </p:txBody>
      </p:sp>
      <p:grpSp>
        <p:nvGrpSpPr>
          <p:cNvPr id="21" name="Group 18"/>
          <p:cNvGrpSpPr>
            <a:grpSpLocks/>
          </p:cNvGrpSpPr>
          <p:nvPr/>
        </p:nvGrpSpPr>
        <p:grpSpPr bwMode="auto">
          <a:xfrm>
            <a:off x="4827588" y="962025"/>
            <a:ext cx="4314825" cy="2024063"/>
            <a:chOff x="3041" y="606"/>
            <a:chExt cx="2718" cy="1275"/>
          </a:xfrm>
        </p:grpSpPr>
        <p:sp>
          <p:nvSpPr>
            <p:cNvPr id="22" name="Text Box 7"/>
            <p:cNvSpPr txBox="1">
              <a:spLocks noChangeArrowheads="1"/>
            </p:cNvSpPr>
            <p:nvPr/>
          </p:nvSpPr>
          <p:spPr bwMode="auto">
            <a:xfrm>
              <a:off x="3041" y="606"/>
              <a:ext cx="271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Resolve the equation of motion for the car into vertical and normal components.</a:t>
              </a:r>
            </a:p>
          </p:txBody>
        </p:sp>
        <p:grpSp>
          <p:nvGrpSpPr>
            <p:cNvPr id="23" name="Group 15"/>
            <p:cNvGrpSpPr>
              <a:grpSpLocks/>
            </p:cNvGrpSpPr>
            <p:nvPr/>
          </p:nvGrpSpPr>
          <p:grpSpPr bwMode="auto">
            <a:xfrm>
              <a:off x="3258" y="1273"/>
              <a:ext cx="2003" cy="608"/>
              <a:chOff x="3258" y="1273"/>
              <a:chExt cx="2003" cy="608"/>
            </a:xfrm>
          </p:grpSpPr>
          <p:graphicFrame>
            <p:nvGraphicFramePr>
              <p:cNvPr id="24" name="Object 6"/>
              <p:cNvGraphicFramePr>
                <a:graphicFrameLocks noChangeAspect="1"/>
              </p:cNvGraphicFramePr>
              <p:nvPr/>
            </p:nvGraphicFramePr>
            <p:xfrm>
              <a:off x="3258" y="1273"/>
              <a:ext cx="680" cy="232"/>
            </p:xfrm>
            <a:graphic>
              <a:graphicData uri="http://schemas.openxmlformats.org/presentationml/2006/ole">
                <mc:AlternateContent xmlns:mc="http://schemas.openxmlformats.org/markup-compatibility/2006">
                  <mc:Choice xmlns:v="urn:schemas-microsoft-com:vml" Requires="v">
                    <p:oleObj spid="_x0000_s37424" name="Equation" r:id="rId3" imgW="1079500" imgH="368300" progId="Equation.3">
                      <p:embed/>
                    </p:oleObj>
                  </mc:Choice>
                  <mc:Fallback>
                    <p:oleObj name="Equation" r:id="rId3" imgW="10795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 y="1273"/>
                            <a:ext cx="68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7"/>
              <p:cNvGraphicFramePr>
                <a:graphicFrameLocks noChangeAspect="1"/>
              </p:cNvGraphicFramePr>
              <p:nvPr/>
            </p:nvGraphicFramePr>
            <p:xfrm>
              <a:off x="4261" y="1273"/>
              <a:ext cx="1000" cy="608"/>
            </p:xfrm>
            <a:graphic>
              <a:graphicData uri="http://schemas.openxmlformats.org/presentationml/2006/ole">
                <mc:AlternateContent xmlns:mc="http://schemas.openxmlformats.org/markup-compatibility/2006">
                  <mc:Choice xmlns:v="urn:schemas-microsoft-com:vml" Requires="v">
                    <p:oleObj spid="_x0000_s37425" name="Equation" r:id="rId5" imgW="1587500" imgH="965200" progId="Equation.3">
                      <p:embed/>
                    </p:oleObj>
                  </mc:Choice>
                  <mc:Fallback>
                    <p:oleObj name="Equation" r:id="rId5" imgW="1587500" imgH="965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1" y="1273"/>
                            <a:ext cx="1000"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6" name="Group 16"/>
          <p:cNvGrpSpPr>
            <a:grpSpLocks/>
          </p:cNvGrpSpPr>
          <p:nvPr/>
        </p:nvGrpSpPr>
        <p:grpSpPr bwMode="auto">
          <a:xfrm>
            <a:off x="5172075" y="3119438"/>
            <a:ext cx="3509963" cy="1473200"/>
            <a:chOff x="3258" y="1995"/>
            <a:chExt cx="2211" cy="928"/>
          </a:xfrm>
        </p:grpSpPr>
        <p:graphicFrame>
          <p:nvGraphicFramePr>
            <p:cNvPr id="27" name="Object 4"/>
            <p:cNvGraphicFramePr>
              <a:graphicFrameLocks noChangeAspect="1"/>
            </p:cNvGraphicFramePr>
            <p:nvPr/>
          </p:nvGraphicFramePr>
          <p:xfrm>
            <a:off x="3258" y="2084"/>
            <a:ext cx="880" cy="208"/>
          </p:xfrm>
          <a:graphic>
            <a:graphicData uri="http://schemas.openxmlformats.org/presentationml/2006/ole">
              <mc:AlternateContent xmlns:mc="http://schemas.openxmlformats.org/markup-compatibility/2006">
                <mc:Choice xmlns:v="urn:schemas-microsoft-com:vml" Requires="v">
                  <p:oleObj spid="_x0000_s37426" name="Equation" r:id="rId7" imgW="1397000" imgH="330200" progId="Equation.3">
                    <p:embed/>
                  </p:oleObj>
                </mc:Choice>
                <mc:Fallback>
                  <p:oleObj name="Equation" r:id="rId7" imgW="13970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8" y="2084"/>
                          <a:ext cx="88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5"/>
            <p:cNvGraphicFramePr>
              <a:graphicFrameLocks noChangeAspect="1"/>
            </p:cNvGraphicFramePr>
            <p:nvPr/>
          </p:nvGraphicFramePr>
          <p:xfrm>
            <a:off x="4261" y="1995"/>
            <a:ext cx="1208" cy="928"/>
          </p:xfrm>
          <a:graphic>
            <a:graphicData uri="http://schemas.openxmlformats.org/presentationml/2006/ole">
              <mc:AlternateContent xmlns:mc="http://schemas.openxmlformats.org/markup-compatibility/2006">
                <mc:Choice xmlns:v="urn:schemas-microsoft-com:vml" Requires="v">
                  <p:oleObj spid="_x0000_s37427" name="Equation" r:id="rId9" imgW="1917700" imgH="1473200" progId="Equation.3">
                    <p:embed/>
                  </p:oleObj>
                </mc:Choice>
                <mc:Fallback>
                  <p:oleObj name="Equation" r:id="rId9" imgW="1917700" imgH="1473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1" y="1995"/>
                          <a:ext cx="1208" cy="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9" name="Text Box 12"/>
          <p:cNvSpPr txBox="1">
            <a:spLocks noChangeArrowheads="1"/>
          </p:cNvSpPr>
          <p:nvPr/>
        </p:nvSpPr>
        <p:spPr bwMode="auto">
          <a:xfrm>
            <a:off x="4827588" y="4678363"/>
            <a:ext cx="340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vehicle speed.</a:t>
            </a:r>
          </a:p>
        </p:txBody>
      </p:sp>
      <p:graphicFrame>
        <p:nvGraphicFramePr>
          <p:cNvPr id="30" name="Object 3"/>
          <p:cNvGraphicFramePr>
            <a:graphicFrameLocks noChangeAspect="1"/>
          </p:cNvGraphicFramePr>
          <p:nvPr/>
        </p:nvGraphicFramePr>
        <p:xfrm>
          <a:off x="6235700" y="6108700"/>
          <a:ext cx="2679700" cy="317500"/>
        </p:xfrm>
        <a:graphic>
          <a:graphicData uri="http://schemas.openxmlformats.org/presentationml/2006/ole">
            <mc:AlternateContent xmlns:mc="http://schemas.openxmlformats.org/markup-compatibility/2006">
              <mc:Choice xmlns:v="urn:schemas-microsoft-com:vml" Requires="v">
                <p:oleObj spid="_x0000_s37428" name="Equation" r:id="rId11" imgW="2679480" imgH="317160" progId="Equation.DSMT4">
                  <p:embed/>
                </p:oleObj>
              </mc:Choice>
              <mc:Fallback>
                <p:oleObj name="Equation" r:id="rId11" imgW="2679480" imgH="317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5700" y="6108700"/>
                        <a:ext cx="2679700" cy="317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1"/>
          <p:cNvPicPr>
            <a:picLocks noChangeAspect="1"/>
          </p:cNvPicPr>
          <p:nvPr/>
        </p:nvPicPr>
        <p:blipFill>
          <a:blip r:embed="rId13">
            <a:extLst>
              <a:ext uri="{28A0092B-C50C-407E-A947-70E740481C1C}">
                <a14:useLocalDpi xmlns:a14="http://schemas.microsoft.com/office/drawing/2010/main" val="0"/>
              </a:ext>
            </a:extLst>
          </a:blip>
          <a:srcRect l="46536" t="68369" r="7233" b="11513"/>
          <a:stretch>
            <a:fillRect/>
          </a:stretch>
        </p:blipFill>
        <p:spPr bwMode="auto">
          <a:xfrm>
            <a:off x="2986088" y="1968500"/>
            <a:ext cx="186055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1"/>
          <p:cNvPicPr>
            <a:picLocks noChangeAspect="1"/>
          </p:cNvPicPr>
          <p:nvPr/>
        </p:nvPicPr>
        <p:blipFill>
          <a:blip r:embed="rId13">
            <a:extLst>
              <a:ext uri="{28A0092B-C50C-407E-A947-70E740481C1C}">
                <a14:useLocalDpi xmlns:a14="http://schemas.microsoft.com/office/drawing/2010/main" val="0"/>
              </a:ext>
            </a:extLst>
          </a:blip>
          <a:srcRect t="3847" r="37627" b="36456"/>
          <a:stretch>
            <a:fillRect/>
          </a:stretch>
        </p:blipFill>
        <p:spPr bwMode="auto">
          <a:xfrm>
            <a:off x="265113" y="1012825"/>
            <a:ext cx="2509837"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2"/>
          <p:cNvPicPr>
            <a:picLocks noChangeAspect="1"/>
          </p:cNvPicPr>
          <p:nvPr/>
        </p:nvPicPr>
        <p:blipFill>
          <a:blip r:embed="rId13">
            <a:extLst>
              <a:ext uri="{28A0092B-C50C-407E-A947-70E740481C1C}">
                <a14:useLocalDpi xmlns:a14="http://schemas.microsoft.com/office/drawing/2010/main" val="0"/>
              </a:ext>
            </a:extLst>
          </a:blip>
          <a:srcRect l="22765" t="76039" r="66769" b="15308"/>
          <a:stretch>
            <a:fillRect/>
          </a:stretch>
        </p:blipFill>
        <p:spPr bwMode="auto">
          <a:xfrm>
            <a:off x="2563813" y="2246313"/>
            <a:ext cx="4222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33"/>
          <p:cNvCxnSpPr/>
          <p:nvPr/>
        </p:nvCxnSpPr>
        <p:spPr>
          <a:xfrm flipH="1">
            <a:off x="333375" y="2590800"/>
            <a:ext cx="2028825" cy="67151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25"/>
          <p:cNvPicPr>
            <a:picLocks noChangeAspect="1"/>
          </p:cNvPicPr>
          <p:nvPr/>
        </p:nvPicPr>
        <p:blipFill>
          <a:blip r:embed="rId13">
            <a:extLst>
              <a:ext uri="{28A0092B-C50C-407E-A947-70E740481C1C}">
                <a14:useLocalDpi xmlns:a14="http://schemas.microsoft.com/office/drawing/2010/main" val="0"/>
              </a:ext>
            </a:extLst>
          </a:blip>
          <a:srcRect l="35028" t="59311" r="48740" b="36456"/>
          <a:stretch>
            <a:fillRect/>
          </a:stretch>
        </p:blipFill>
        <p:spPr bwMode="auto">
          <a:xfrm>
            <a:off x="1085850" y="3057525"/>
            <a:ext cx="6540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descr="Picture3.png"/>
          <p:cNvPicPr>
            <a:picLocks noChangeAspect="1"/>
          </p:cNvPicPr>
          <p:nvPr/>
        </p:nvPicPr>
        <p:blipFill>
          <a:blip r:embed="rId14"/>
          <a:stretch>
            <a:fillRect/>
          </a:stretch>
        </p:blipFill>
        <p:spPr>
          <a:xfrm>
            <a:off x="5175316" y="5073594"/>
            <a:ext cx="3187945" cy="914324"/>
          </a:xfrm>
          <a:prstGeom prst="rect">
            <a:avLst/>
          </a:prstGeom>
        </p:spPr>
      </p:pic>
    </p:spTree>
    <p:extLst>
      <p:ext uri="{BB962C8B-B14F-4D97-AF65-F5344CB8AC3E}">
        <p14:creationId xmlns:p14="http://schemas.microsoft.com/office/powerpoint/2010/main" val="417745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12.7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5"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068388"/>
            <a:ext cx="284162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4702175" y="936625"/>
            <a:ext cx="4440238"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AD0B1E"/>
                </a:solidFill>
              </a:rPr>
              <a:t>Reflect</a:t>
            </a:r>
            <a:r>
              <a:rPr lang="en-US" altLang="en-US" b="1" dirty="0">
                <a:solidFill>
                  <a:srgbClr val="00B050"/>
                </a:solidFill>
              </a:rPr>
              <a:t> </a:t>
            </a:r>
            <a:r>
              <a:rPr lang="en-US" altLang="en-US" b="1" dirty="0">
                <a:solidFill>
                  <a:srgbClr val="AD0B1E"/>
                </a:solidFill>
              </a:rPr>
              <a:t>and</a:t>
            </a:r>
            <a:r>
              <a:rPr lang="en-US" altLang="en-US" b="1" dirty="0">
                <a:solidFill>
                  <a:srgbClr val="00B050"/>
                </a:solidFill>
              </a:rPr>
              <a:t> </a:t>
            </a:r>
            <a:r>
              <a:rPr lang="en-US" altLang="en-US" b="1" dirty="0">
                <a:solidFill>
                  <a:srgbClr val="AD0B1E"/>
                </a:solidFill>
              </a:rPr>
              <a:t>Think: </a:t>
            </a:r>
            <a:endParaRPr lang="en-US" altLang="en-US" b="1" dirty="0">
              <a:solidFill>
                <a:srgbClr val="00B050"/>
              </a:solidFill>
            </a:endParaRPr>
          </a:p>
          <a:p>
            <a:pPr eaLnBrk="1" hangingPunct="1">
              <a:spcBef>
                <a:spcPct val="50000"/>
              </a:spcBef>
              <a:buFontTx/>
              <a:buChar char="•"/>
            </a:pPr>
            <a:r>
              <a:rPr lang="en-US" altLang="en-US" dirty="0"/>
              <a:t>For a highway curve, this seems like a reasonable speed for avoiding a spin-out. If the roadway were banked at a larger angle, would the rated speed be larger or smaller than this calculated value? </a:t>
            </a:r>
          </a:p>
          <a:p>
            <a:pPr eaLnBrk="1" hangingPunct="1">
              <a:spcBef>
                <a:spcPct val="50000"/>
              </a:spcBef>
              <a:buFontTx/>
              <a:buChar char="•"/>
            </a:pPr>
            <a:r>
              <a:rPr lang="en-US" altLang="en-US" dirty="0"/>
              <a:t>For this problem, the tangential direction is into the page; since you were not asked about forces or accelerations in this direction, you did not need to analyze motion in the tangential direction.</a:t>
            </a:r>
          </a:p>
        </p:txBody>
      </p:sp>
    </p:spTree>
    <p:extLst>
      <p:ext uri="{BB962C8B-B14F-4D97-AF65-F5344CB8AC3E}">
        <p14:creationId xmlns:p14="http://schemas.microsoft.com/office/powerpoint/2010/main" val="38804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latin typeface="Times New Roman" panose="02020603050405020304" pitchFamily="18" charset="0"/>
                <a:ea typeface="ＭＳ Ｐゴシック" pitchFamily="34" charset="-128"/>
                <a:cs typeface="Times New Roman" panose="02020603050405020304" pitchFamily="18" charset="0"/>
              </a:rPr>
              <a:t>Kinetics of Particles</a:t>
            </a:r>
            <a:endParaRPr lang="en-IN" sz="4000" b="1" dirty="0">
              <a:solidFill>
                <a:srgbClr val="AD0B1E"/>
              </a:solidFill>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type="body" idx="1"/>
          </p:nvPr>
        </p:nvSpPr>
        <p:spPr>
          <a:xfrm>
            <a:off x="457201" y="1341438"/>
            <a:ext cx="4040188" cy="1096962"/>
          </a:xfrm>
        </p:spPr>
        <p:txBody>
          <a:bodyPr/>
          <a:lstStyle/>
          <a:p>
            <a:pPr>
              <a:spcBef>
                <a:spcPts val="1000"/>
              </a:spcBef>
            </a:pPr>
            <a:r>
              <a:rPr lang="en-US" altLang="en-US" sz="2000" dirty="0">
                <a:latin typeface="Times New Roman" panose="02020603050405020304" pitchFamily="18" charset="0"/>
                <a:cs typeface="Times New Roman" panose="02020603050405020304" pitchFamily="18" charset="0"/>
              </a:rPr>
              <a:t>We must analyze all of the forces acting on the racecar in order to design a good track</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43" y="2978999"/>
            <a:ext cx="3771726" cy="2507401"/>
          </a:xfrm>
          <a:prstGeom prst="rect">
            <a:avLst/>
          </a:prstGeom>
        </p:spPr>
      </p:pic>
      <p:sp>
        <p:nvSpPr>
          <p:cNvPr id="4" name="Text Placeholder 3"/>
          <p:cNvSpPr>
            <a:spLocks noGrp="1"/>
          </p:cNvSpPr>
          <p:nvPr>
            <p:ph type="body" sz="quarter" idx="3"/>
          </p:nvPr>
        </p:nvSpPr>
        <p:spPr>
          <a:xfrm>
            <a:off x="4645026" y="1341438"/>
            <a:ext cx="4041775" cy="1325562"/>
          </a:xfrm>
        </p:spPr>
        <p:txBody>
          <a:bodyPr/>
          <a:lstStyle/>
          <a:p>
            <a:r>
              <a:rPr lang="en-US" altLang="en-US" sz="2000" dirty="0">
                <a:latin typeface="Times New Roman" panose="02020603050405020304" pitchFamily="18" charset="0"/>
                <a:cs typeface="Times New Roman" panose="02020603050405020304" pitchFamily="18" charset="0"/>
              </a:rPr>
              <a:t>As a centrifuge reaches high velocities, the arm will experience very large forces that must be considered in design.</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576" y="2895600"/>
            <a:ext cx="3849699" cy="2550751"/>
          </a:xfrm>
          <a:prstGeom prst="rect">
            <a:avLst/>
          </a:prstGeom>
        </p:spPr>
      </p:pic>
      <p:sp>
        <p:nvSpPr>
          <p:cNvPr id="6" name="Text Placeholder 5"/>
          <p:cNvSpPr>
            <a:spLocks noGrp="1"/>
          </p:cNvSpPr>
          <p:nvPr>
            <p:ph type="body" sz="quarter" idx="11"/>
          </p:nvPr>
        </p:nvSpPr>
        <p:spPr/>
        <p:txBody>
          <a:bodyPr/>
          <a:lstStyle/>
          <a:p>
            <a:r>
              <a:rPr lang="en-US" dirty="0"/>
              <a:t>©Glow Images RF , Russell </a:t>
            </a:r>
            <a:r>
              <a:rPr lang="en-US" dirty="0" err="1"/>
              <a:t>lllig</a:t>
            </a:r>
            <a:r>
              <a:rPr lang="en-US" dirty="0"/>
              <a:t>/Getty Images RF </a:t>
            </a:r>
            <a:endParaRPr lang="en-GB" dirty="0"/>
          </a:p>
          <a:p>
            <a:pPr lvl="0"/>
            <a:endParaRPr lang="en-US" dirty="0"/>
          </a:p>
          <a:p>
            <a:pPr lvl="0"/>
            <a:r>
              <a:rPr lang="en-US" dirty="0"/>
              <a:t>,</a:t>
            </a:r>
            <a:endParaRPr lang="en-GB" dirty="0"/>
          </a:p>
        </p:txBody>
      </p:sp>
    </p:spTree>
    <p:extLst>
      <p:ext uri="{BB962C8B-B14F-4D97-AF65-F5344CB8AC3E}">
        <p14:creationId xmlns:p14="http://schemas.microsoft.com/office/powerpoint/2010/main" val="342035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2" name="Picture 11" descr="r is the length of rope between drum D and collar B. Theta is the angle of arm A'A from the horizont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67" y="1143000"/>
            <a:ext cx="3196433" cy="1815895"/>
          </a:xfrm>
          <a:prstGeom prst="rect">
            <a:avLst/>
          </a:prstGeom>
        </p:spPr>
      </p:pic>
      <p:sp>
        <p:nvSpPr>
          <p:cNvPr id="3" name="Content Placeholder 2"/>
          <p:cNvSpPr>
            <a:spLocks noGrp="1"/>
          </p:cNvSpPr>
          <p:nvPr>
            <p:ph sz="quarter" idx="12"/>
          </p:nvPr>
        </p:nvSpPr>
        <p:spPr>
          <a:xfrm>
            <a:off x="533400" y="3048001"/>
            <a:ext cx="3657600" cy="2209800"/>
          </a:xfrm>
        </p:spPr>
        <p:txBody>
          <a:bodyPr/>
          <a:lstStyle/>
          <a:p>
            <a:r>
              <a:rPr lang="en-US" altLang="en-US" sz="2000" dirty="0"/>
              <a:t>The 3-kg collar </a:t>
            </a:r>
            <a:r>
              <a:rPr lang="en-US" altLang="en-US" sz="2000" i="1" dirty="0"/>
              <a:t>B</a:t>
            </a:r>
            <a:r>
              <a:rPr lang="en-US" altLang="en-US" sz="2000" dirty="0"/>
              <a:t> rests on the frictionless arm </a:t>
            </a:r>
            <a:r>
              <a:rPr lang="en-US" altLang="en-US" sz="2000" i="1" dirty="0"/>
              <a:t>AA</a:t>
            </a:r>
            <a:r>
              <a:rPr lang="en-US" altLang="en-US" sz="2000" dirty="0">
                <a:sym typeface="Symbol" pitchFamily="18" charset="2"/>
              </a:rPr>
              <a:t>′</a:t>
            </a:r>
            <a:r>
              <a:rPr lang="en-US" altLang="en-US" sz="2000" dirty="0"/>
              <a:t>. The collar is held in place by the rope attached to drum </a:t>
            </a:r>
            <a:r>
              <a:rPr lang="en-US" altLang="en-US" sz="2000" i="1" dirty="0"/>
              <a:t>D</a:t>
            </a:r>
            <a:r>
              <a:rPr lang="en-US" altLang="en-US" sz="2000" dirty="0"/>
              <a:t> and rotates about </a:t>
            </a:r>
            <a:r>
              <a:rPr lang="en-US" altLang="en-US" sz="2000" i="1" dirty="0"/>
              <a:t>O</a:t>
            </a:r>
            <a:r>
              <a:rPr lang="en-US" altLang="en-US" sz="2000" dirty="0"/>
              <a:t> in a horizontal plane. The linear velocity of the collar B is increasing according to</a:t>
            </a:r>
          </a:p>
        </p:txBody>
      </p:sp>
      <p:graphicFrame>
        <p:nvGraphicFramePr>
          <p:cNvPr id="4" name="Object 3"/>
          <p:cNvGraphicFramePr>
            <a:graphicFrameLocks noChangeAspect="1"/>
          </p:cNvGraphicFramePr>
          <p:nvPr>
            <p:extLst>
              <p:ext uri="{D42A27DB-BD31-4B8C-83A1-F6EECF244321}">
                <p14:modId xmlns:p14="http://schemas.microsoft.com/office/powerpoint/2010/main" val="3780868830"/>
              </p:ext>
            </p:extLst>
          </p:nvPr>
        </p:nvGraphicFramePr>
        <p:xfrm>
          <a:off x="3030552" y="4937596"/>
          <a:ext cx="873921" cy="297505"/>
        </p:xfrm>
        <a:graphic>
          <a:graphicData uri="http://schemas.openxmlformats.org/presentationml/2006/ole">
            <mc:AlternateContent xmlns:mc="http://schemas.openxmlformats.org/markup-compatibility/2006">
              <mc:Choice xmlns:v="urn:schemas-microsoft-com:vml" Requires="v">
                <p:oleObj spid="_x0000_s60503" name="Equation" r:id="rId4" imgW="596880" imgH="203040" progId="Equation.DSMT4">
                  <p:embed/>
                </p:oleObj>
              </mc:Choice>
              <mc:Fallback>
                <p:oleObj name="Equation" r:id="rId4" imgW="596880" imgH="203040" progId="Equation.DSMT4">
                  <p:embed/>
                  <p:pic>
                    <p:nvPicPr>
                      <p:cNvPr id="0" name=""/>
                      <p:cNvPicPr/>
                      <p:nvPr/>
                    </p:nvPicPr>
                    <p:blipFill>
                      <a:blip r:embed="rId5"/>
                      <a:stretch>
                        <a:fillRect/>
                      </a:stretch>
                    </p:blipFill>
                    <p:spPr>
                      <a:xfrm>
                        <a:off x="3030552" y="4937596"/>
                        <a:ext cx="873921" cy="297505"/>
                      </a:xfrm>
                      <a:prstGeom prst="rect">
                        <a:avLst/>
                      </a:prstGeom>
                    </p:spPr>
                  </p:pic>
                </p:oleObj>
              </mc:Fallback>
            </mc:AlternateContent>
          </a:graphicData>
        </a:graphic>
      </p:graphicFrame>
      <p:sp>
        <p:nvSpPr>
          <p:cNvPr id="13" name="Content Placeholder 10"/>
          <p:cNvSpPr>
            <a:spLocks noGrp="1"/>
          </p:cNvSpPr>
          <p:nvPr>
            <p:ph sz="quarter" idx="18"/>
          </p:nvPr>
        </p:nvSpPr>
        <p:spPr>
          <a:xfrm>
            <a:off x="533400" y="5274842"/>
            <a:ext cx="3657600" cy="1273628"/>
          </a:xfrm>
        </p:spPr>
        <p:txBody>
          <a:bodyPr/>
          <a:lstStyle/>
          <a:p>
            <a:r>
              <a:rPr lang="en-US" altLang="en-US" sz="2000" dirty="0"/>
              <a:t>where </a:t>
            </a:r>
            <a:r>
              <a:rPr lang="en-US" altLang="en-US" sz="2000" i="1" dirty="0"/>
              <a:t>v</a:t>
            </a:r>
            <a:r>
              <a:rPr lang="en-US" altLang="en-US" sz="2000" dirty="0"/>
              <a:t> is in m/s and t is in sec.  Find the tension in the rope and the force of the bar on the collar after 5 seconds if </a:t>
            </a:r>
            <a:r>
              <a:rPr lang="en-US" altLang="en-US" sz="2000" i="1" dirty="0"/>
              <a:t>r</a:t>
            </a:r>
            <a:r>
              <a:rPr lang="en-US" altLang="en-US" sz="2000" dirty="0"/>
              <a:t> = 0.4 m.</a:t>
            </a:r>
            <a:endParaRPr lang="en-US" altLang="en-US" dirty="0"/>
          </a:p>
        </p:txBody>
      </p:sp>
      <p:sp>
        <p:nvSpPr>
          <p:cNvPr id="5" name="Content Placeholder 4"/>
          <p:cNvSpPr>
            <a:spLocks noGrp="1"/>
          </p:cNvSpPr>
          <p:nvPr>
            <p:ph sz="quarter" idx="14"/>
          </p:nvPr>
        </p:nvSpPr>
        <p:spPr>
          <a:xfrm>
            <a:off x="4343400" y="1066800"/>
            <a:ext cx="4343400" cy="320040"/>
          </a:xfrm>
        </p:spPr>
        <p:txBody>
          <a:bodyPr/>
          <a:lstStyle/>
          <a:p>
            <a:r>
              <a:rPr lang="en-US" altLang="en-US" sz="2000" b="1" dirty="0">
                <a:solidFill>
                  <a:srgbClr val="AD0B1E"/>
                </a:solidFill>
              </a:rPr>
              <a:t>STRATEGY:</a:t>
            </a:r>
          </a:p>
        </p:txBody>
      </p:sp>
      <p:sp>
        <p:nvSpPr>
          <p:cNvPr id="6" name="Content Placeholder 5"/>
          <p:cNvSpPr>
            <a:spLocks noGrp="1"/>
          </p:cNvSpPr>
          <p:nvPr>
            <p:ph sz="quarter" idx="15"/>
          </p:nvPr>
        </p:nvSpPr>
        <p:spPr>
          <a:xfrm>
            <a:off x="4343400" y="1539240"/>
            <a:ext cx="4343400" cy="462248"/>
          </a:xfrm>
        </p:spPr>
        <p:txBody>
          <a:bodyPr/>
          <a:lstStyle/>
          <a:p>
            <a:pPr marL="342900" indent="-342900">
              <a:buFont typeface="Arial" panose="020B0604020202020204" pitchFamily="34" charset="0"/>
              <a:buChar char="•"/>
            </a:pPr>
            <a:r>
              <a:rPr lang="en-US" altLang="en-US" sz="2000" dirty="0"/>
              <a:t>Draw the FBD and KD for the collar.</a:t>
            </a:r>
          </a:p>
        </p:txBody>
      </p:sp>
      <p:sp>
        <p:nvSpPr>
          <p:cNvPr id="7" name="Content Placeholder 6"/>
          <p:cNvSpPr>
            <a:spLocks noGrp="1"/>
          </p:cNvSpPr>
          <p:nvPr>
            <p:ph sz="quarter" idx="10"/>
          </p:nvPr>
        </p:nvSpPr>
        <p:spPr>
          <a:xfrm>
            <a:off x="4343400" y="1981200"/>
            <a:ext cx="4343400" cy="616330"/>
          </a:xfrm>
        </p:spPr>
        <p:txBody>
          <a:bodyPr/>
          <a:lstStyle/>
          <a:p>
            <a:pPr marL="342900" indent="-342900">
              <a:buFont typeface="Arial" panose="020B0604020202020204" pitchFamily="34" charset="0"/>
              <a:buChar char="•"/>
            </a:pPr>
            <a:r>
              <a:rPr lang="en-US" altLang="en-US" sz="2000" dirty="0"/>
              <a:t>Write the equations of motion for the collar.</a:t>
            </a:r>
          </a:p>
        </p:txBody>
      </p:sp>
      <p:sp>
        <p:nvSpPr>
          <p:cNvPr id="8" name="Content Placeholder 7"/>
          <p:cNvSpPr>
            <a:spLocks noGrp="1"/>
          </p:cNvSpPr>
          <p:nvPr>
            <p:ph sz="quarter" idx="11"/>
          </p:nvPr>
        </p:nvSpPr>
        <p:spPr>
          <a:xfrm>
            <a:off x="4343400" y="2706089"/>
            <a:ext cx="4267200" cy="457200"/>
          </a:xfrm>
        </p:spPr>
        <p:txBody>
          <a:bodyPr/>
          <a:lstStyle/>
          <a:p>
            <a:pPr marL="342900" indent="-342900">
              <a:buFont typeface="Arial" panose="020B0604020202020204" pitchFamily="34" charset="0"/>
              <a:buChar char="•"/>
            </a:pPr>
            <a:r>
              <a:rPr lang="en-US" altLang="en-US" sz="2000" dirty="0"/>
              <a:t>Determine kinematics of the collar.</a:t>
            </a:r>
          </a:p>
        </p:txBody>
      </p:sp>
      <p:sp>
        <p:nvSpPr>
          <p:cNvPr id="11" name="Content Placeholder 10"/>
          <p:cNvSpPr>
            <a:spLocks noGrp="1"/>
          </p:cNvSpPr>
          <p:nvPr>
            <p:ph sz="quarter" idx="18"/>
          </p:nvPr>
        </p:nvSpPr>
        <p:spPr>
          <a:xfrm>
            <a:off x="4343400" y="3261756"/>
            <a:ext cx="4267200" cy="929244"/>
          </a:xfrm>
        </p:spPr>
        <p:txBody>
          <a:bodyPr/>
          <a:lstStyle/>
          <a:p>
            <a:pPr marL="342900" indent="-342900">
              <a:buFont typeface="Arial" panose="020B0604020202020204" pitchFamily="34" charset="0"/>
              <a:buChar char="•"/>
            </a:pPr>
            <a:r>
              <a:rPr lang="en-US" altLang="en-US" sz="2000" dirty="0"/>
              <a:t>Combine the equations of motion with kinematic relationships and solve.</a:t>
            </a:r>
          </a:p>
        </p:txBody>
      </p:sp>
    </p:spTree>
    <p:extLst>
      <p:ext uri="{BB962C8B-B14F-4D97-AF65-F5344CB8AC3E}">
        <p14:creationId xmlns:p14="http://schemas.microsoft.com/office/powerpoint/2010/main" val="8552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2" y="1572092"/>
            <a:ext cx="3534932" cy="1978399"/>
          </a:xfrm>
          <a:prstGeom prst="rect">
            <a:avLst/>
          </a:prstGeom>
        </p:spPr>
      </p:pic>
      <p:sp>
        <p:nvSpPr>
          <p:cNvPr id="3" name="Content Placeholder 2"/>
          <p:cNvSpPr>
            <a:spLocks noGrp="1"/>
          </p:cNvSpPr>
          <p:nvPr>
            <p:ph sz="quarter" idx="12"/>
          </p:nvPr>
        </p:nvSpPr>
        <p:spPr>
          <a:xfrm>
            <a:off x="4191000" y="990600"/>
            <a:ext cx="3962400" cy="381000"/>
          </a:xfrm>
        </p:spPr>
        <p:txBody>
          <a:bodyPr/>
          <a:lstStyle/>
          <a:p>
            <a:r>
              <a:rPr lang="en-US" altLang="en-US" sz="2000" b="1" dirty="0">
                <a:solidFill>
                  <a:srgbClr val="AD0B1E"/>
                </a:solidFill>
              </a:rPr>
              <a:t>Modeling and Analysis:</a:t>
            </a:r>
          </a:p>
        </p:txBody>
      </p:sp>
      <p:sp>
        <p:nvSpPr>
          <p:cNvPr id="4" name="Content Placeholder 3"/>
          <p:cNvSpPr>
            <a:spLocks noGrp="1"/>
          </p:cNvSpPr>
          <p:nvPr>
            <p:ph sz="quarter" idx="13"/>
          </p:nvPr>
        </p:nvSpPr>
        <p:spPr>
          <a:xfrm>
            <a:off x="4595786" y="1447800"/>
            <a:ext cx="1171628" cy="342209"/>
          </a:xfrm>
        </p:spPr>
        <p:txBody>
          <a:bodyPr/>
          <a:lstStyle/>
          <a:p>
            <a:pPr marL="292608" indent="-292608">
              <a:spcBef>
                <a:spcPts val="0"/>
              </a:spcBef>
              <a:spcAft>
                <a:spcPts val="0"/>
              </a:spcAft>
              <a:buFont typeface="Arial" panose="020B0604020202020204" pitchFamily="34" charset="0"/>
              <a:buChar char="•"/>
            </a:pPr>
            <a:r>
              <a:rPr lang="en-US" altLang="en-US" sz="2000" dirty="0"/>
              <a:t>Given:</a:t>
            </a:r>
          </a:p>
        </p:txBody>
      </p:sp>
      <p:graphicFrame>
        <p:nvGraphicFramePr>
          <p:cNvPr id="7" name="Object 6"/>
          <p:cNvGraphicFramePr>
            <a:graphicFrameLocks noChangeAspect="1"/>
          </p:cNvGraphicFramePr>
          <p:nvPr>
            <p:extLst>
              <p:ext uri="{D42A27DB-BD31-4B8C-83A1-F6EECF244321}">
                <p14:modId xmlns:p14="http://schemas.microsoft.com/office/powerpoint/2010/main" val="3955673701"/>
              </p:ext>
            </p:extLst>
          </p:nvPr>
        </p:nvGraphicFramePr>
        <p:xfrm>
          <a:off x="5791200" y="1494232"/>
          <a:ext cx="966891" cy="334694"/>
        </p:xfrm>
        <a:graphic>
          <a:graphicData uri="http://schemas.openxmlformats.org/presentationml/2006/ole">
            <mc:AlternateContent xmlns:mc="http://schemas.openxmlformats.org/markup-compatibility/2006">
              <mc:Choice xmlns:v="urn:schemas-microsoft-com:vml" Requires="v">
                <p:oleObj spid="_x0000_s38222" name="Equation" r:id="rId4" imgW="660240" imgH="228600" progId="Equation.DSMT4">
                  <p:embed/>
                </p:oleObj>
              </mc:Choice>
              <mc:Fallback>
                <p:oleObj name="Equation" r:id="rId4" imgW="660240" imgH="228600" progId="Equation.DSMT4">
                  <p:embed/>
                  <p:pic>
                    <p:nvPicPr>
                      <p:cNvPr id="0" name=""/>
                      <p:cNvPicPr/>
                      <p:nvPr/>
                    </p:nvPicPr>
                    <p:blipFill>
                      <a:blip r:embed="rId5"/>
                      <a:stretch>
                        <a:fillRect/>
                      </a:stretch>
                    </p:blipFill>
                    <p:spPr>
                      <a:xfrm>
                        <a:off x="5791200" y="1494232"/>
                        <a:ext cx="966891" cy="334694"/>
                      </a:xfrm>
                      <a:prstGeom prst="rect">
                        <a:avLst/>
                      </a:prstGeom>
                    </p:spPr>
                  </p:pic>
                </p:oleObj>
              </mc:Fallback>
            </mc:AlternateContent>
          </a:graphicData>
        </a:graphic>
      </p:graphicFrame>
      <p:sp>
        <p:nvSpPr>
          <p:cNvPr id="16" name="Content Placeholder 6"/>
          <p:cNvSpPr>
            <a:spLocks noGrp="1"/>
          </p:cNvSpPr>
          <p:nvPr>
            <p:ph sz="quarter" idx="10"/>
          </p:nvPr>
        </p:nvSpPr>
        <p:spPr>
          <a:xfrm>
            <a:off x="6716917" y="1456268"/>
            <a:ext cx="1131683" cy="333741"/>
          </a:xfrm>
        </p:spPr>
        <p:txBody>
          <a:bodyPr/>
          <a:lstStyle/>
          <a:p>
            <a:r>
              <a:rPr lang="en-US" altLang="en-US" sz="2000" i="1" dirty="0"/>
              <a:t>r</a:t>
            </a:r>
            <a:r>
              <a:rPr lang="en-US" altLang="en-US" sz="2000" dirty="0"/>
              <a:t> = 0.4 m</a:t>
            </a:r>
            <a:endParaRPr lang="en-US" altLang="en-US" dirty="0"/>
          </a:p>
        </p:txBody>
      </p:sp>
      <p:sp>
        <p:nvSpPr>
          <p:cNvPr id="17" name="Content Placeholder 7"/>
          <p:cNvSpPr>
            <a:spLocks noGrp="1"/>
          </p:cNvSpPr>
          <p:nvPr>
            <p:ph sz="quarter" idx="10"/>
          </p:nvPr>
        </p:nvSpPr>
        <p:spPr>
          <a:xfrm>
            <a:off x="4572000" y="1880401"/>
            <a:ext cx="3168396" cy="395922"/>
          </a:xfrm>
        </p:spPr>
        <p:txBody>
          <a:bodyPr/>
          <a:lstStyle/>
          <a:p>
            <a:pPr marL="292608" indent="-292608">
              <a:spcBef>
                <a:spcPts val="0"/>
              </a:spcBef>
              <a:spcAft>
                <a:spcPts val="0"/>
              </a:spcAft>
              <a:buFont typeface="Arial" panose="020B0604020202020204" pitchFamily="34" charset="0"/>
              <a:buChar char="•"/>
            </a:pPr>
            <a:r>
              <a:rPr lang="en-US" altLang="en-US" sz="2000" dirty="0"/>
              <a:t>Find: T and N at </a:t>
            </a:r>
            <a:r>
              <a:rPr lang="en-US" altLang="en-US" sz="2000" i="1" dirty="0"/>
              <a:t>t</a:t>
            </a:r>
            <a:r>
              <a:rPr lang="en-US" altLang="en-US" sz="2000" dirty="0"/>
              <a:t> = 5 sec</a:t>
            </a:r>
            <a:endParaRPr lang="en-US" altLang="en-US" dirty="0"/>
          </a:p>
        </p:txBody>
      </p:sp>
      <p:sp>
        <p:nvSpPr>
          <p:cNvPr id="5" name="Content Placeholder 4"/>
          <p:cNvSpPr>
            <a:spLocks noGrp="1"/>
          </p:cNvSpPr>
          <p:nvPr>
            <p:ph sz="quarter" idx="14"/>
          </p:nvPr>
        </p:nvSpPr>
        <p:spPr>
          <a:xfrm>
            <a:off x="4419600" y="2362200"/>
            <a:ext cx="4114800" cy="396240"/>
          </a:xfrm>
        </p:spPr>
        <p:txBody>
          <a:bodyPr/>
          <a:lstStyle/>
          <a:p>
            <a:r>
              <a:rPr lang="en-US" altLang="en-US" sz="2000" b="1" dirty="0">
                <a:solidFill>
                  <a:srgbClr val="C00000"/>
                </a:solidFill>
              </a:rPr>
              <a:t>Draw the FBD and KD of the collar</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599" y="2913055"/>
            <a:ext cx="3730201" cy="1277945"/>
          </a:xfrm>
          <a:prstGeom prst="rect">
            <a:avLst/>
          </a:prstGeom>
        </p:spPr>
      </p:pic>
      <p:sp>
        <p:nvSpPr>
          <p:cNvPr id="6" name="Content Placeholder 5"/>
          <p:cNvSpPr>
            <a:spLocks noGrp="1"/>
          </p:cNvSpPr>
          <p:nvPr>
            <p:ph sz="quarter" idx="15"/>
          </p:nvPr>
        </p:nvSpPr>
        <p:spPr>
          <a:xfrm>
            <a:off x="4572000" y="4419600"/>
            <a:ext cx="3429000" cy="365442"/>
          </a:xfrm>
        </p:spPr>
        <p:txBody>
          <a:bodyPr/>
          <a:lstStyle/>
          <a:p>
            <a:r>
              <a:rPr lang="en-US" altLang="en-US" sz="2000" b="1" dirty="0">
                <a:solidFill>
                  <a:srgbClr val="C00000"/>
                </a:solidFill>
              </a:rPr>
              <a:t>Write the equations of motion</a:t>
            </a:r>
          </a:p>
        </p:txBody>
      </p:sp>
      <p:graphicFrame>
        <p:nvGraphicFramePr>
          <p:cNvPr id="14" name="Object 13"/>
          <p:cNvGraphicFramePr>
            <a:graphicFrameLocks noChangeAspect="1"/>
          </p:cNvGraphicFramePr>
          <p:nvPr>
            <p:extLst>
              <p:ext uri="{D42A27DB-BD31-4B8C-83A1-F6EECF244321}">
                <p14:modId xmlns:p14="http://schemas.microsoft.com/office/powerpoint/2010/main" val="476306145"/>
              </p:ext>
            </p:extLst>
          </p:nvPr>
        </p:nvGraphicFramePr>
        <p:xfrm>
          <a:off x="4910460" y="4957263"/>
          <a:ext cx="1169938" cy="1214937"/>
        </p:xfrm>
        <a:graphic>
          <a:graphicData uri="http://schemas.openxmlformats.org/presentationml/2006/ole">
            <mc:AlternateContent xmlns:mc="http://schemas.openxmlformats.org/markup-compatibility/2006">
              <mc:Choice xmlns:v="urn:schemas-microsoft-com:vml" Requires="v">
                <p:oleObj spid="_x0000_s38223" name="Equation" r:id="rId7" imgW="660240" imgH="685800" progId="Equation.DSMT4">
                  <p:embed/>
                </p:oleObj>
              </mc:Choice>
              <mc:Fallback>
                <p:oleObj name="Equation" r:id="rId7" imgW="660240" imgH="685800" progId="Equation.DSMT4">
                  <p:embed/>
                  <p:pic>
                    <p:nvPicPr>
                      <p:cNvPr id="0" name=""/>
                      <p:cNvPicPr/>
                      <p:nvPr/>
                    </p:nvPicPr>
                    <p:blipFill>
                      <a:blip r:embed="rId8"/>
                      <a:stretch>
                        <a:fillRect/>
                      </a:stretch>
                    </p:blipFill>
                    <p:spPr>
                      <a:xfrm>
                        <a:off x="4910460" y="4957263"/>
                        <a:ext cx="1169938" cy="1214937"/>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117023408"/>
              </p:ext>
            </p:extLst>
          </p:nvPr>
        </p:nvGraphicFramePr>
        <p:xfrm>
          <a:off x="6418859" y="4951461"/>
          <a:ext cx="1124941" cy="1124941"/>
        </p:xfrm>
        <a:graphic>
          <a:graphicData uri="http://schemas.openxmlformats.org/presentationml/2006/ole">
            <mc:AlternateContent xmlns:mc="http://schemas.openxmlformats.org/markup-compatibility/2006">
              <mc:Choice xmlns:v="urn:schemas-microsoft-com:vml" Requires="v">
                <p:oleObj spid="_x0000_s38224" name="Equation" r:id="rId9" imgW="634680" imgH="634680" progId="Equation.DSMT4">
                  <p:embed/>
                </p:oleObj>
              </mc:Choice>
              <mc:Fallback>
                <p:oleObj name="Equation" r:id="rId9" imgW="634680" imgH="634680" progId="Equation.DSMT4">
                  <p:embed/>
                  <p:pic>
                    <p:nvPicPr>
                      <p:cNvPr id="0" name=""/>
                      <p:cNvPicPr/>
                      <p:nvPr/>
                    </p:nvPicPr>
                    <p:blipFill>
                      <a:blip r:embed="rId10"/>
                      <a:stretch>
                        <a:fillRect/>
                      </a:stretch>
                    </p:blipFill>
                    <p:spPr>
                      <a:xfrm>
                        <a:off x="6418859" y="4951461"/>
                        <a:ext cx="1124941" cy="1124941"/>
                      </a:xfrm>
                      <a:prstGeom prst="rect">
                        <a:avLst/>
                      </a:prstGeom>
                    </p:spPr>
                  </p:pic>
                </p:oleObj>
              </mc:Fallback>
            </mc:AlternateContent>
          </a:graphicData>
        </a:graphic>
      </p:graphicFrame>
    </p:spTree>
    <p:extLst>
      <p:ext uri="{BB962C8B-B14F-4D97-AF65-F5344CB8AC3E}">
        <p14:creationId xmlns:p14="http://schemas.microsoft.com/office/powerpoint/2010/main" val="33158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7</a:t>
            </a:r>
            <a:endParaRPr lang="en-US" sz="1000"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59974"/>
            <a:ext cx="4251845" cy="2008375"/>
          </a:xfrm>
          <a:prstGeom prst="rect">
            <a:avLst/>
          </a:prstGeom>
        </p:spPr>
      </p:pic>
      <p:sp>
        <p:nvSpPr>
          <p:cNvPr id="3" name="Content Placeholder 2"/>
          <p:cNvSpPr>
            <a:spLocks noGrp="1"/>
          </p:cNvSpPr>
          <p:nvPr>
            <p:ph sz="quarter" idx="12"/>
          </p:nvPr>
        </p:nvSpPr>
        <p:spPr>
          <a:xfrm>
            <a:off x="533400" y="1066800"/>
            <a:ext cx="3048000" cy="457200"/>
          </a:xfrm>
        </p:spPr>
        <p:txBody>
          <a:bodyPr/>
          <a:lstStyle/>
          <a:p>
            <a:r>
              <a:rPr lang="en-US" altLang="en-US" sz="2000" b="1" dirty="0">
                <a:solidFill>
                  <a:srgbClr val="C00000"/>
                </a:solidFill>
              </a:rPr>
              <a:t>Kinematics :  find </a:t>
            </a:r>
            <a:r>
              <a:rPr lang="en-US" altLang="en-US" sz="2000" b="1" dirty="0" err="1">
                <a:solidFill>
                  <a:srgbClr val="C00000"/>
                </a:solidFill>
              </a:rPr>
              <a:t>v</a:t>
            </a:r>
            <a:r>
              <a:rPr lang="en-US" altLang="en-US" sz="2000" b="1" baseline="-25000" dirty="0" err="1">
                <a:solidFill>
                  <a:srgbClr val="C00000"/>
                </a:solidFill>
              </a:rPr>
              <a:t>t</a:t>
            </a:r>
            <a:r>
              <a:rPr lang="en-US" altLang="en-US" sz="2000" b="1" dirty="0">
                <a:solidFill>
                  <a:srgbClr val="C00000"/>
                </a:solidFill>
              </a:rPr>
              <a:t>, a</a:t>
            </a:r>
            <a:r>
              <a:rPr lang="en-US" altLang="en-US" sz="2000" b="1" baseline="-25000" dirty="0">
                <a:solidFill>
                  <a:srgbClr val="C00000"/>
                </a:solidFill>
              </a:rPr>
              <a:t>n</a:t>
            </a:r>
            <a:r>
              <a:rPr lang="en-US" altLang="en-US" sz="2000" b="1" dirty="0">
                <a:solidFill>
                  <a:srgbClr val="C00000"/>
                </a:solidFill>
              </a:rPr>
              <a:t>, a</a:t>
            </a:r>
            <a:r>
              <a:rPr lang="en-US" altLang="en-US" sz="2000" b="1" baseline="-25000" dirty="0">
                <a:solidFill>
                  <a:srgbClr val="C00000"/>
                </a:solidFill>
              </a:rPr>
              <a:t>t</a:t>
            </a:r>
          </a:p>
        </p:txBody>
      </p:sp>
      <p:graphicFrame>
        <p:nvGraphicFramePr>
          <p:cNvPr id="12" name="Object 11"/>
          <p:cNvGraphicFramePr>
            <a:graphicFrameLocks noChangeAspect="1"/>
          </p:cNvGraphicFramePr>
          <p:nvPr>
            <p:extLst>
              <p:ext uri="{D42A27DB-BD31-4B8C-83A1-F6EECF244321}">
                <p14:modId xmlns:p14="http://schemas.microsoft.com/office/powerpoint/2010/main" val="2976450258"/>
              </p:ext>
            </p:extLst>
          </p:nvPr>
        </p:nvGraphicFramePr>
        <p:xfrm>
          <a:off x="748680" y="1539097"/>
          <a:ext cx="3442320" cy="1979898"/>
        </p:xfrm>
        <a:graphic>
          <a:graphicData uri="http://schemas.openxmlformats.org/presentationml/2006/ole">
            <mc:AlternateContent xmlns:mc="http://schemas.openxmlformats.org/markup-compatibility/2006">
              <mc:Choice xmlns:v="urn:schemas-microsoft-com:vml" Requires="v">
                <p:oleObj spid="_x0000_s39529" name="Equation" r:id="rId4" imgW="1942920" imgH="1117440" progId="Equation.DSMT4">
                  <p:embed/>
                </p:oleObj>
              </mc:Choice>
              <mc:Fallback>
                <p:oleObj name="Equation" r:id="rId4" imgW="1942920" imgH="1117440" progId="Equation.DSMT4">
                  <p:embed/>
                  <p:pic>
                    <p:nvPicPr>
                      <p:cNvPr id="0" name=""/>
                      <p:cNvPicPr/>
                      <p:nvPr/>
                    </p:nvPicPr>
                    <p:blipFill>
                      <a:blip r:embed="rId5"/>
                      <a:stretch>
                        <a:fillRect/>
                      </a:stretch>
                    </p:blipFill>
                    <p:spPr>
                      <a:xfrm>
                        <a:off x="748680" y="1539097"/>
                        <a:ext cx="3442320" cy="1979898"/>
                      </a:xfrm>
                      <a:prstGeom prst="rect">
                        <a:avLst/>
                      </a:prstGeom>
                    </p:spPr>
                  </p:pic>
                </p:oleObj>
              </mc:Fallback>
            </mc:AlternateContent>
          </a:graphicData>
        </a:graphic>
      </p:graphicFrame>
      <p:sp>
        <p:nvSpPr>
          <p:cNvPr id="4" name="Content Placeholder 3"/>
          <p:cNvSpPr>
            <a:spLocks noGrp="1"/>
          </p:cNvSpPr>
          <p:nvPr>
            <p:ph sz="quarter" idx="13"/>
          </p:nvPr>
        </p:nvSpPr>
        <p:spPr>
          <a:xfrm>
            <a:off x="533400" y="3764280"/>
            <a:ext cx="4038600" cy="426720"/>
          </a:xfrm>
        </p:spPr>
        <p:txBody>
          <a:bodyPr/>
          <a:lstStyle/>
          <a:p>
            <a:r>
              <a:rPr lang="en-US" altLang="en-US" sz="2000" b="1" dirty="0">
                <a:solidFill>
                  <a:srgbClr val="C00000"/>
                </a:solidFill>
              </a:rPr>
              <a:t>Substitute into equations of motion</a:t>
            </a:r>
          </a:p>
        </p:txBody>
      </p:sp>
      <p:graphicFrame>
        <p:nvGraphicFramePr>
          <p:cNvPr id="13" name="Object 12"/>
          <p:cNvGraphicFramePr>
            <a:graphicFrameLocks noChangeAspect="1"/>
          </p:cNvGraphicFramePr>
          <p:nvPr>
            <p:extLst>
              <p:ext uri="{D42A27DB-BD31-4B8C-83A1-F6EECF244321}">
                <p14:modId xmlns:p14="http://schemas.microsoft.com/office/powerpoint/2010/main" val="2843107070"/>
              </p:ext>
            </p:extLst>
          </p:nvPr>
        </p:nvGraphicFramePr>
        <p:xfrm>
          <a:off x="879720" y="4589336"/>
          <a:ext cx="1707661" cy="890954"/>
        </p:xfrm>
        <a:graphic>
          <a:graphicData uri="http://schemas.openxmlformats.org/presentationml/2006/ole">
            <mc:AlternateContent xmlns:mc="http://schemas.openxmlformats.org/markup-compatibility/2006">
              <mc:Choice xmlns:v="urn:schemas-microsoft-com:vml" Requires="v">
                <p:oleObj spid="_x0000_s39530" name="Equation" r:id="rId6" imgW="876240" imgH="457200" progId="Equation.DSMT4">
                  <p:embed/>
                </p:oleObj>
              </mc:Choice>
              <mc:Fallback>
                <p:oleObj name="Equation" r:id="rId6" imgW="876240" imgH="457200" progId="Equation.DSMT4">
                  <p:embed/>
                  <p:pic>
                    <p:nvPicPr>
                      <p:cNvPr id="0" name=""/>
                      <p:cNvPicPr/>
                      <p:nvPr/>
                    </p:nvPicPr>
                    <p:blipFill>
                      <a:blip r:embed="rId7"/>
                      <a:stretch>
                        <a:fillRect/>
                      </a:stretch>
                    </p:blipFill>
                    <p:spPr>
                      <a:xfrm>
                        <a:off x="879720" y="4589336"/>
                        <a:ext cx="1707661" cy="89095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92188032"/>
              </p:ext>
            </p:extLst>
          </p:nvPr>
        </p:nvGraphicFramePr>
        <p:xfrm>
          <a:off x="915729" y="5749518"/>
          <a:ext cx="1583918" cy="346482"/>
        </p:xfrm>
        <a:graphic>
          <a:graphicData uri="http://schemas.openxmlformats.org/presentationml/2006/ole">
            <mc:AlternateContent xmlns:mc="http://schemas.openxmlformats.org/markup-compatibility/2006">
              <mc:Choice xmlns:v="urn:schemas-microsoft-com:vml" Requires="v">
                <p:oleObj spid="_x0000_s39531" name="Equation" r:id="rId8" imgW="812520" imgH="177480" progId="Equation.DSMT4">
                  <p:embed/>
                </p:oleObj>
              </mc:Choice>
              <mc:Fallback>
                <p:oleObj name="Equation" r:id="rId8" imgW="812520" imgH="177480" progId="Equation.DSMT4">
                  <p:embed/>
                  <p:pic>
                    <p:nvPicPr>
                      <p:cNvPr id="0" name=""/>
                      <p:cNvPicPr/>
                      <p:nvPr/>
                    </p:nvPicPr>
                    <p:blipFill>
                      <a:blip r:embed="rId9"/>
                      <a:stretch>
                        <a:fillRect/>
                      </a:stretch>
                    </p:blipFill>
                    <p:spPr>
                      <a:xfrm>
                        <a:off x="915729" y="5749518"/>
                        <a:ext cx="1583918" cy="346482"/>
                      </a:xfrm>
                      <a:prstGeom prst="rect">
                        <a:avLst/>
                      </a:prstGeom>
                      <a:ln>
                        <a:solidFill>
                          <a:srgbClr val="AD0B1E"/>
                        </a:solid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668079132"/>
              </p:ext>
            </p:extLst>
          </p:nvPr>
        </p:nvGraphicFramePr>
        <p:xfrm>
          <a:off x="3666068" y="4589336"/>
          <a:ext cx="1286932" cy="890954"/>
        </p:xfrm>
        <a:graphic>
          <a:graphicData uri="http://schemas.openxmlformats.org/presentationml/2006/ole">
            <mc:AlternateContent xmlns:mc="http://schemas.openxmlformats.org/markup-compatibility/2006">
              <mc:Choice xmlns:v="urn:schemas-microsoft-com:vml" Requires="v">
                <p:oleObj spid="_x0000_s39532" name="Equation" r:id="rId10" imgW="660240" imgH="457200" progId="Equation.DSMT4">
                  <p:embed/>
                </p:oleObj>
              </mc:Choice>
              <mc:Fallback>
                <p:oleObj name="Equation" r:id="rId10" imgW="660240" imgH="457200" progId="Equation.DSMT4">
                  <p:embed/>
                  <p:pic>
                    <p:nvPicPr>
                      <p:cNvPr id="0" name=""/>
                      <p:cNvPicPr/>
                      <p:nvPr/>
                    </p:nvPicPr>
                    <p:blipFill>
                      <a:blip r:embed="rId11"/>
                      <a:stretch>
                        <a:fillRect/>
                      </a:stretch>
                    </p:blipFill>
                    <p:spPr>
                      <a:xfrm>
                        <a:off x="3666068" y="4589336"/>
                        <a:ext cx="1286932" cy="89095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476493"/>
              </p:ext>
            </p:extLst>
          </p:nvPr>
        </p:nvGraphicFramePr>
        <p:xfrm>
          <a:off x="3643354" y="5749518"/>
          <a:ext cx="1237435" cy="346482"/>
        </p:xfrm>
        <a:graphic>
          <a:graphicData uri="http://schemas.openxmlformats.org/presentationml/2006/ole">
            <mc:AlternateContent xmlns:mc="http://schemas.openxmlformats.org/markup-compatibility/2006">
              <mc:Choice xmlns:v="urn:schemas-microsoft-com:vml" Requires="v">
                <p:oleObj spid="_x0000_s39533" name="Equation" r:id="rId12" imgW="634680" imgH="177480" progId="Equation.DSMT4">
                  <p:embed/>
                </p:oleObj>
              </mc:Choice>
              <mc:Fallback>
                <p:oleObj name="Equation" r:id="rId12" imgW="634680" imgH="177480" progId="Equation.DSMT4">
                  <p:embed/>
                  <p:pic>
                    <p:nvPicPr>
                      <p:cNvPr id="0" name=""/>
                      <p:cNvPicPr/>
                      <p:nvPr/>
                    </p:nvPicPr>
                    <p:blipFill>
                      <a:blip r:embed="rId13"/>
                      <a:stretch>
                        <a:fillRect/>
                      </a:stretch>
                    </p:blipFill>
                    <p:spPr>
                      <a:xfrm>
                        <a:off x="3643354" y="5749518"/>
                        <a:ext cx="1237435" cy="346482"/>
                      </a:xfrm>
                      <a:prstGeom prst="rect">
                        <a:avLst/>
                      </a:prstGeom>
                      <a:ln>
                        <a:solidFill>
                          <a:srgbClr val="AD0B1E"/>
                        </a:solidFill>
                      </a:ln>
                    </p:spPr>
                  </p:pic>
                </p:oleObj>
              </mc:Fallback>
            </mc:AlternateContent>
          </a:graphicData>
        </a:graphic>
      </p:graphicFrame>
      <p:sp>
        <p:nvSpPr>
          <p:cNvPr id="10" name="Text Placeholder 9"/>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8734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8</a:t>
            </a:r>
            <a:endParaRPr lang="en-US" sz="1000" b="1" dirty="0">
              <a:solidFill>
                <a:srgbClr val="AD0B1E"/>
              </a:solidFill>
            </a:endParaRPr>
          </a:p>
        </p:txBody>
      </p:sp>
      <p:sp>
        <p:nvSpPr>
          <p:cNvPr id="3" name="Content Placeholder 2"/>
          <p:cNvSpPr>
            <a:spLocks noGrp="1"/>
          </p:cNvSpPr>
          <p:nvPr>
            <p:ph sz="quarter" idx="12"/>
          </p:nvPr>
        </p:nvSpPr>
        <p:spPr>
          <a:xfrm>
            <a:off x="533400" y="1066800"/>
            <a:ext cx="3810000" cy="533400"/>
          </a:xfrm>
        </p:spPr>
        <p:txBody>
          <a:bodyPr/>
          <a:lstStyle/>
          <a:p>
            <a:r>
              <a:rPr lang="en-US" altLang="en-US" b="1" dirty="0">
                <a:solidFill>
                  <a:srgbClr val="AD0B1E"/>
                </a:solidFill>
              </a:rPr>
              <a:t>Reflect and Think:</a:t>
            </a:r>
          </a:p>
        </p:txBody>
      </p:sp>
      <p:sp>
        <p:nvSpPr>
          <p:cNvPr id="4" name="Content Placeholder 3"/>
          <p:cNvSpPr>
            <a:spLocks noGrp="1"/>
          </p:cNvSpPr>
          <p:nvPr>
            <p:ph sz="quarter" idx="13"/>
          </p:nvPr>
        </p:nvSpPr>
        <p:spPr>
          <a:xfrm>
            <a:off x="533400" y="1676400"/>
            <a:ext cx="3810000" cy="1158240"/>
          </a:xfrm>
        </p:spPr>
        <p:txBody>
          <a:bodyPr/>
          <a:lstStyle/>
          <a:p>
            <a:r>
              <a:rPr lang="en-US" altLang="en-US" b="1" dirty="0">
                <a:solidFill>
                  <a:srgbClr val="AD0B1E"/>
                </a:solidFill>
              </a:rPr>
              <a:t>How would the problem change if motion was in the vertical plane?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0" y="1347924"/>
            <a:ext cx="3849141" cy="2237731"/>
          </a:xfrm>
          <a:prstGeom prst="rect">
            <a:avLst/>
          </a:prstGeom>
        </p:spPr>
      </p:pic>
      <p:sp>
        <p:nvSpPr>
          <p:cNvPr id="5" name="Content Placeholder 4"/>
          <p:cNvSpPr>
            <a:spLocks noGrp="1"/>
          </p:cNvSpPr>
          <p:nvPr>
            <p:ph sz="quarter" idx="14"/>
          </p:nvPr>
        </p:nvSpPr>
        <p:spPr>
          <a:xfrm>
            <a:off x="533400" y="2971800"/>
            <a:ext cx="3810000" cy="1227710"/>
          </a:xfrm>
        </p:spPr>
        <p:txBody>
          <a:bodyPr/>
          <a:lstStyle/>
          <a:p>
            <a:r>
              <a:rPr lang="en-US" altLang="en-US" dirty="0"/>
              <a:t>You would add an </a:t>
            </a:r>
            <a:r>
              <a:rPr lang="en-US" altLang="en-US" i="1" dirty="0"/>
              <a:t>mg</a:t>
            </a:r>
            <a:r>
              <a:rPr lang="en-US" altLang="en-US" dirty="0"/>
              <a:t> term and would also need to calculate </a:t>
            </a:r>
            <a:r>
              <a:rPr lang="en-US" altLang="en-US" dirty="0">
                <a:latin typeface="Symbol" pitchFamily="18" charset="2"/>
              </a:rPr>
              <a:t>q</a:t>
            </a:r>
          </a:p>
        </p:txBody>
      </p:sp>
      <p:sp>
        <p:nvSpPr>
          <p:cNvPr id="6" name="Content Placeholder 5"/>
          <p:cNvSpPr>
            <a:spLocks noGrp="1"/>
          </p:cNvSpPr>
          <p:nvPr>
            <p:ph sz="quarter" idx="15"/>
          </p:nvPr>
        </p:nvSpPr>
        <p:spPr>
          <a:xfrm>
            <a:off x="533400" y="4206240"/>
            <a:ext cx="8153400" cy="518160"/>
          </a:xfrm>
        </p:spPr>
        <p:txBody>
          <a:bodyPr/>
          <a:lstStyle/>
          <a:p>
            <a:r>
              <a:rPr lang="en-US" altLang="en-US" b="1" dirty="0">
                <a:solidFill>
                  <a:srgbClr val="AD0B1E"/>
                </a:solidFill>
              </a:rPr>
              <a:t>When is the tangential force greater than the normal force?</a:t>
            </a:r>
          </a:p>
        </p:txBody>
      </p:sp>
      <p:sp>
        <p:nvSpPr>
          <p:cNvPr id="7" name="Content Placeholder 6"/>
          <p:cNvSpPr>
            <a:spLocks noGrp="1"/>
          </p:cNvSpPr>
          <p:nvPr>
            <p:ph sz="quarter" idx="10"/>
          </p:nvPr>
        </p:nvSpPr>
        <p:spPr>
          <a:xfrm>
            <a:off x="533400" y="4876800"/>
            <a:ext cx="8153400" cy="914400"/>
          </a:xfrm>
        </p:spPr>
        <p:txBody>
          <a:bodyPr/>
          <a:lstStyle/>
          <a:p>
            <a:r>
              <a:rPr lang="en-US" altLang="en-US" dirty="0"/>
              <a:t>Only at the very beginning, when starting to accelerate. In most applications, a</a:t>
            </a:r>
            <a:r>
              <a:rPr lang="en-US" altLang="en-US" baseline="-25000" dirty="0"/>
              <a:t>n</a:t>
            </a:r>
            <a:r>
              <a:rPr lang="en-US" altLang="en-US" dirty="0"/>
              <a:t> &gt;&gt; a</a:t>
            </a:r>
            <a:r>
              <a:rPr lang="en-US" altLang="en-US" baseline="-25000" dirty="0"/>
              <a:t>t</a:t>
            </a:r>
            <a:endParaRPr lang="en-US" altLang="en-US" baseline="-25000" dirty="0">
              <a:latin typeface="Symbol" pitchFamily="18" charset="2"/>
            </a:endParaRPr>
          </a:p>
        </p:txBody>
      </p:sp>
    </p:spTree>
    <p:extLst>
      <p:ext uri="{BB962C8B-B14F-4D97-AF65-F5344CB8AC3E}">
        <p14:creationId xmlns:p14="http://schemas.microsoft.com/office/powerpoint/2010/main" val="363206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a:t>
            </a:r>
            <a:endParaRPr lang="en-US" b="1" dirty="0">
              <a:solidFill>
                <a:srgbClr val="AD0B1E"/>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5371" y="1143000"/>
            <a:ext cx="3615229" cy="2017709"/>
          </a:xfrm>
          <a:prstGeom prst="rect">
            <a:avLst/>
          </a:prstGeom>
        </p:spPr>
      </p:pic>
      <p:sp>
        <p:nvSpPr>
          <p:cNvPr id="3" name="Content Placeholder 2"/>
          <p:cNvSpPr>
            <a:spLocks noGrp="1"/>
          </p:cNvSpPr>
          <p:nvPr>
            <p:ph sz="quarter" idx="12"/>
          </p:nvPr>
        </p:nvSpPr>
        <p:spPr>
          <a:xfrm>
            <a:off x="533400" y="1447800"/>
            <a:ext cx="4267200" cy="1600200"/>
          </a:xfrm>
        </p:spPr>
        <p:txBody>
          <a:bodyPr/>
          <a:lstStyle/>
          <a:p>
            <a:r>
              <a:rPr lang="en-US" altLang="en-US" dirty="0"/>
              <a:t>A car is driving from A to D on the curved path shown. The driver is doing the following at each point:</a:t>
            </a:r>
          </a:p>
        </p:txBody>
      </p:sp>
      <p:sp>
        <p:nvSpPr>
          <p:cNvPr id="4" name="Content Placeholder 3"/>
          <p:cNvSpPr>
            <a:spLocks noGrp="1"/>
          </p:cNvSpPr>
          <p:nvPr>
            <p:ph sz="quarter" idx="13"/>
          </p:nvPr>
        </p:nvSpPr>
        <p:spPr>
          <a:xfrm>
            <a:off x="533400" y="3429000"/>
            <a:ext cx="8153400" cy="762000"/>
          </a:xfrm>
        </p:spPr>
        <p:txBody>
          <a:bodyPr/>
          <a:lstStyle/>
          <a:p>
            <a:pPr>
              <a:spcBef>
                <a:spcPts val="0"/>
              </a:spcBef>
              <a:spcAft>
                <a:spcPts val="0"/>
              </a:spcAft>
            </a:pPr>
            <a:r>
              <a:rPr lang="en-US" altLang="en-US" dirty="0"/>
              <a:t>A – going at a constant speed		B – stepping on the accelerator</a:t>
            </a:r>
          </a:p>
          <a:p>
            <a:pPr>
              <a:spcBef>
                <a:spcPts val="0"/>
              </a:spcBef>
              <a:spcAft>
                <a:spcPts val="0"/>
              </a:spcAft>
            </a:pPr>
            <a:r>
              <a:rPr lang="en-US" altLang="en-US" dirty="0"/>
              <a:t>C – stepping on the brake		      D – stepping on the accelerator</a:t>
            </a:r>
          </a:p>
        </p:txBody>
      </p:sp>
      <p:sp>
        <p:nvSpPr>
          <p:cNvPr id="5" name="Content Placeholder 4"/>
          <p:cNvSpPr>
            <a:spLocks noGrp="1"/>
          </p:cNvSpPr>
          <p:nvPr>
            <p:ph sz="quarter" idx="14"/>
          </p:nvPr>
        </p:nvSpPr>
        <p:spPr>
          <a:xfrm>
            <a:off x="533400" y="4430592"/>
            <a:ext cx="4191000" cy="1284408"/>
          </a:xfrm>
        </p:spPr>
        <p:txBody>
          <a:bodyPr/>
          <a:lstStyle/>
          <a:p>
            <a:r>
              <a:rPr lang="en-US" altLang="en-US" dirty="0">
                <a:solidFill>
                  <a:srgbClr val="C00000"/>
                </a:solidFill>
              </a:rPr>
              <a:t>Draw the approximate direction of the car’s acceleration at each point.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241" y="4366914"/>
            <a:ext cx="3655380" cy="2033886"/>
          </a:xfrm>
          <a:prstGeom prst="rect">
            <a:avLst/>
          </a:prstGeom>
        </p:spPr>
      </p:pic>
    </p:spTree>
    <p:extLst>
      <p:ext uri="{BB962C8B-B14F-4D97-AF65-F5344CB8AC3E}">
        <p14:creationId xmlns:p14="http://schemas.microsoft.com/office/powerpoint/2010/main" val="58793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1221878"/>
          </a:xfrm>
        </p:spPr>
        <p:txBody>
          <a:bodyPr/>
          <a:lstStyle/>
          <a:p>
            <a:r>
              <a:rPr lang="en-US" altLang="en-US" b="1" dirty="0">
                <a:solidFill>
                  <a:srgbClr val="AD0B1E"/>
                </a:solidFill>
                <a:ea typeface="ＭＳ Ｐゴシック" pitchFamily="34" charset="-128"/>
              </a:rPr>
              <a:t>Kinetics: Radial and Transverse Coordinates</a:t>
            </a:r>
            <a:endParaRPr lang="en-US" b="1" dirty="0">
              <a:solidFill>
                <a:srgbClr val="AD0B1E"/>
              </a:solidFill>
            </a:endParaRPr>
          </a:p>
        </p:txBody>
      </p:sp>
      <p:sp>
        <p:nvSpPr>
          <p:cNvPr id="4" name="Content Placeholder 3"/>
          <p:cNvSpPr>
            <a:spLocks noGrp="1"/>
          </p:cNvSpPr>
          <p:nvPr>
            <p:ph sz="quarter" idx="13"/>
          </p:nvPr>
        </p:nvSpPr>
        <p:spPr>
          <a:xfrm>
            <a:off x="533400" y="1600200"/>
            <a:ext cx="8153400" cy="1341120"/>
          </a:xfrm>
        </p:spPr>
        <p:txBody>
          <a:bodyPr/>
          <a:lstStyle/>
          <a:p>
            <a:r>
              <a:rPr lang="en-US" altLang="en-US" sz="2800" dirty="0"/>
              <a:t>Hydraulic actuators, extending robotic arms, and centrifuges as shown below are often analyzed using radial and transverse coordinates.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491" y="3153097"/>
            <a:ext cx="4981018" cy="3250381"/>
          </a:xfrm>
          <a:prstGeom prst="rect">
            <a:avLst/>
          </a:prstGeom>
        </p:spPr>
      </p:pic>
    </p:spTree>
    <p:extLst>
      <p:ext uri="{BB962C8B-B14F-4D97-AF65-F5344CB8AC3E}">
        <p14:creationId xmlns:p14="http://schemas.microsoft.com/office/powerpoint/2010/main" val="3512255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1295400"/>
          </a:xfrm>
        </p:spPr>
        <p:txBody>
          <a:bodyPr/>
          <a:lstStyle/>
          <a:p>
            <a:r>
              <a:rPr lang="en-US" altLang="en-US" b="1" dirty="0">
                <a:solidFill>
                  <a:srgbClr val="AD0B1E"/>
                </a:solidFill>
                <a:ea typeface="ＭＳ Ｐゴシック" pitchFamily="34" charset="-128"/>
              </a:rPr>
              <a:t>Eqs of Motion in Radial &amp; Transverse Components </a:t>
            </a:r>
            <a:r>
              <a:rPr lang="en-US" altLang="en-US" sz="1000" b="1" dirty="0">
                <a:solidFill>
                  <a:srgbClr val="AD0B1E"/>
                </a:solidFill>
                <a:ea typeface="ＭＳ Ｐゴシック" pitchFamily="34" charset="-128"/>
              </a:rPr>
              <a:t>1</a:t>
            </a:r>
            <a:endParaRPr lang="en-US" b="1" dirty="0">
              <a:solidFill>
                <a:srgbClr val="AD0B1E"/>
              </a:solidFill>
            </a:endParaRPr>
          </a:p>
        </p:txBody>
      </p:sp>
      <p:sp>
        <p:nvSpPr>
          <p:cNvPr id="4" name="Content Placeholder 3"/>
          <p:cNvSpPr>
            <a:spLocks noGrp="1"/>
          </p:cNvSpPr>
          <p:nvPr>
            <p:ph sz="quarter" idx="13"/>
          </p:nvPr>
        </p:nvSpPr>
        <p:spPr>
          <a:xfrm>
            <a:off x="533400" y="1828800"/>
            <a:ext cx="8153400" cy="502920"/>
          </a:xfrm>
        </p:spPr>
        <p:txBody>
          <a:bodyPr/>
          <a:lstStyle/>
          <a:p>
            <a:pPr marL="292608" indent="-292608">
              <a:spcBef>
                <a:spcPts val="0"/>
              </a:spcBef>
              <a:spcAft>
                <a:spcPts val="0"/>
              </a:spcAft>
              <a:buFont typeface="Arial" panose="020B0604020202020204" pitchFamily="34" charset="0"/>
              <a:buChar char="•"/>
            </a:pPr>
            <a:r>
              <a:rPr lang="en-US" altLang="en-US" dirty="0"/>
              <a:t>Consider particle at </a:t>
            </a:r>
            <a:r>
              <a:rPr lang="en-US" altLang="en-US" i="1" dirty="0"/>
              <a:t>r</a:t>
            </a:r>
            <a:r>
              <a:rPr lang="en-US" altLang="en-US" dirty="0"/>
              <a:t> and </a:t>
            </a:r>
            <a:r>
              <a:rPr lang="en-US" altLang="en-US" i="1" dirty="0">
                <a:latin typeface="Symbol" pitchFamily="18" charset="2"/>
              </a:rPr>
              <a:t>q</a:t>
            </a:r>
            <a:r>
              <a:rPr lang="en-US" altLang="en-US" dirty="0"/>
              <a:t>, in polar coordinates,</a:t>
            </a:r>
          </a:p>
        </p:txBody>
      </p:sp>
      <p:graphicFrame>
        <p:nvGraphicFramePr>
          <p:cNvPr id="12" name="Object 11"/>
          <p:cNvGraphicFramePr>
            <a:graphicFrameLocks noChangeAspect="1"/>
          </p:cNvGraphicFramePr>
          <p:nvPr>
            <p:extLst>
              <p:ext uri="{D42A27DB-BD31-4B8C-83A1-F6EECF244321}">
                <p14:modId xmlns:p14="http://schemas.microsoft.com/office/powerpoint/2010/main" val="2038825084"/>
              </p:ext>
            </p:extLst>
          </p:nvPr>
        </p:nvGraphicFramePr>
        <p:xfrm>
          <a:off x="2438400" y="2438400"/>
          <a:ext cx="3712306" cy="1138441"/>
        </p:xfrm>
        <a:graphic>
          <a:graphicData uri="http://schemas.openxmlformats.org/presentationml/2006/ole">
            <mc:AlternateContent xmlns:mc="http://schemas.openxmlformats.org/markup-compatibility/2006">
              <mc:Choice xmlns:v="urn:schemas-microsoft-com:vml" Requires="v">
                <p:oleObj spid="_x0000_s40061" name="Equation" r:id="rId3" imgW="1904760" imgH="583920" progId="Equation.DSMT4">
                  <p:embed/>
                </p:oleObj>
              </mc:Choice>
              <mc:Fallback>
                <p:oleObj name="Equation" r:id="rId3" imgW="1904760" imgH="583920" progId="Equation.DSMT4">
                  <p:embed/>
                  <p:pic>
                    <p:nvPicPr>
                      <p:cNvPr id="0" name=""/>
                      <p:cNvPicPr/>
                      <p:nvPr/>
                    </p:nvPicPr>
                    <p:blipFill>
                      <a:blip r:embed="rId4"/>
                      <a:stretch>
                        <a:fillRect/>
                      </a:stretch>
                    </p:blipFill>
                    <p:spPr>
                      <a:xfrm>
                        <a:off x="2438400" y="2438400"/>
                        <a:ext cx="3712306" cy="1138441"/>
                      </a:xfrm>
                      <a:prstGeom prst="rect">
                        <a:avLst/>
                      </a:prstGeom>
                    </p:spPr>
                  </p:pic>
                </p:oleObj>
              </mc:Fallback>
            </mc:AlternateContent>
          </a:graphicData>
        </a:graphic>
      </p:graphicFrame>
      <p:pic>
        <p:nvPicPr>
          <p:cNvPr id="13" name="Picture 12" descr="In Radial and transverse coordinates, the particle is at distance r from the origin, at angle theta from the horizontal. The radial forces and raidal accelerations point from the origin to the particle. The transverse forces andaccelerations are perpendicular to the radial ones and point in the theta direc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008" y="3886200"/>
            <a:ext cx="6851985" cy="2360493"/>
          </a:xfrm>
          <a:prstGeom prst="rect">
            <a:avLst/>
          </a:prstGeom>
        </p:spPr>
      </p:pic>
    </p:spTree>
    <p:extLst>
      <p:ext uri="{BB962C8B-B14F-4D97-AF65-F5344CB8AC3E}">
        <p14:creationId xmlns:p14="http://schemas.microsoft.com/office/powerpoint/2010/main" val="3043697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12.10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3" name="Picture 12" descr="Arm OA rotates about stationary pivot O. The distance from O to collar B is r, and the angle of arm OA with the horizontal is th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94181"/>
            <a:ext cx="2587061" cy="1830019"/>
          </a:xfrm>
          <a:prstGeom prst="rect">
            <a:avLst/>
          </a:prstGeom>
        </p:spPr>
      </p:pic>
      <p:sp>
        <p:nvSpPr>
          <p:cNvPr id="3" name="Content Placeholder 2"/>
          <p:cNvSpPr>
            <a:spLocks noGrp="1"/>
          </p:cNvSpPr>
          <p:nvPr>
            <p:ph sz="quarter" idx="12"/>
          </p:nvPr>
        </p:nvSpPr>
        <p:spPr>
          <a:xfrm>
            <a:off x="533400" y="3152616"/>
            <a:ext cx="4267200" cy="1038384"/>
          </a:xfrm>
        </p:spPr>
        <p:txBody>
          <a:bodyPr/>
          <a:lstStyle/>
          <a:p>
            <a:r>
              <a:rPr lang="en-US" altLang="en-US" sz="2000" dirty="0"/>
              <a:t>A block </a:t>
            </a:r>
            <a:r>
              <a:rPr lang="en-US" altLang="en-US" sz="2000" i="1" dirty="0"/>
              <a:t>B</a:t>
            </a:r>
            <a:r>
              <a:rPr lang="en-US" altLang="en-US" sz="2000" dirty="0"/>
              <a:t> of mass </a:t>
            </a:r>
            <a:r>
              <a:rPr lang="en-US" altLang="en-US" sz="2000" i="1" dirty="0"/>
              <a:t>m</a:t>
            </a:r>
            <a:r>
              <a:rPr lang="en-US" altLang="en-US" sz="2000" dirty="0"/>
              <a:t> can slide freely on a frictionless arm </a:t>
            </a:r>
            <a:r>
              <a:rPr lang="en-US" altLang="en-US" sz="2000" i="1" dirty="0"/>
              <a:t>OA</a:t>
            </a:r>
            <a:r>
              <a:rPr lang="en-US" altLang="en-US" sz="2000" dirty="0"/>
              <a:t> which rotates in a horizontal plane at a constant rate</a:t>
            </a:r>
            <a:endParaRPr lang="en-US" sz="2000" dirty="0"/>
          </a:p>
        </p:txBody>
      </p:sp>
      <p:graphicFrame>
        <p:nvGraphicFramePr>
          <p:cNvPr id="11" name="Object 10"/>
          <p:cNvGraphicFramePr>
            <a:graphicFrameLocks noChangeAspect="1"/>
          </p:cNvGraphicFramePr>
          <p:nvPr>
            <p:extLst>
              <p:ext uri="{D42A27DB-BD31-4B8C-83A1-F6EECF244321}">
                <p14:modId xmlns:p14="http://schemas.microsoft.com/office/powerpoint/2010/main" val="994529166"/>
              </p:ext>
            </p:extLst>
          </p:nvPr>
        </p:nvGraphicFramePr>
        <p:xfrm>
          <a:off x="4110697" y="3821530"/>
          <a:ext cx="308903" cy="345241"/>
        </p:xfrm>
        <a:graphic>
          <a:graphicData uri="http://schemas.openxmlformats.org/presentationml/2006/ole">
            <mc:AlternateContent xmlns:mc="http://schemas.openxmlformats.org/markup-compatibility/2006">
              <mc:Choice xmlns:v="urn:schemas-microsoft-com:vml" Requires="v">
                <p:oleObj spid="_x0000_s41089" name="Equation" r:id="rId4" imgW="215640" imgH="241200" progId="Equation.DSMT4">
                  <p:embed/>
                </p:oleObj>
              </mc:Choice>
              <mc:Fallback>
                <p:oleObj name="Equation" r:id="rId4" imgW="215640" imgH="241200" progId="Equation.DSMT4">
                  <p:embed/>
                  <p:pic>
                    <p:nvPicPr>
                      <p:cNvPr id="0" name=""/>
                      <p:cNvPicPr/>
                      <p:nvPr/>
                    </p:nvPicPr>
                    <p:blipFill>
                      <a:blip r:embed="rId5"/>
                      <a:stretch>
                        <a:fillRect/>
                      </a:stretch>
                    </p:blipFill>
                    <p:spPr>
                      <a:xfrm>
                        <a:off x="4110697" y="3821530"/>
                        <a:ext cx="308903" cy="345241"/>
                      </a:xfrm>
                      <a:prstGeom prst="rect">
                        <a:avLst/>
                      </a:prstGeom>
                    </p:spPr>
                  </p:pic>
                </p:oleObj>
              </mc:Fallback>
            </mc:AlternateContent>
          </a:graphicData>
        </a:graphic>
      </p:graphicFrame>
      <p:sp>
        <p:nvSpPr>
          <p:cNvPr id="4" name="Content Placeholder 3"/>
          <p:cNvSpPr>
            <a:spLocks noGrp="1"/>
          </p:cNvSpPr>
          <p:nvPr>
            <p:ph sz="quarter" idx="13"/>
          </p:nvPr>
        </p:nvSpPr>
        <p:spPr>
          <a:xfrm>
            <a:off x="533400" y="4169030"/>
            <a:ext cx="4267200" cy="2307970"/>
          </a:xfrm>
        </p:spPr>
        <p:txBody>
          <a:bodyPr/>
          <a:lstStyle/>
          <a:p>
            <a:r>
              <a:rPr lang="en-US" altLang="en-US" sz="2000" dirty="0"/>
              <a:t>Knowing that </a:t>
            </a:r>
            <a:r>
              <a:rPr lang="en-US" altLang="en-US" sz="2000" i="1" dirty="0"/>
              <a:t>B</a:t>
            </a:r>
            <a:r>
              <a:rPr lang="en-US" altLang="en-US" sz="2000" dirty="0"/>
              <a:t> is released at a distance </a:t>
            </a:r>
            <a:r>
              <a:rPr lang="en-US" altLang="en-US" sz="2000" i="1" dirty="0"/>
              <a:t>r</a:t>
            </a:r>
            <a:r>
              <a:rPr lang="en-US" altLang="en-US" sz="2000" baseline="-25000" dirty="0"/>
              <a:t>0</a:t>
            </a:r>
            <a:r>
              <a:rPr lang="en-US" altLang="en-US" sz="2000" dirty="0"/>
              <a:t> from </a:t>
            </a:r>
            <a:r>
              <a:rPr lang="en-US" altLang="en-US" sz="2000" i="1" dirty="0"/>
              <a:t>O, </a:t>
            </a:r>
            <a:r>
              <a:rPr lang="en-US" altLang="en-US" sz="2000" dirty="0"/>
              <a:t>express as a function of </a:t>
            </a:r>
            <a:r>
              <a:rPr lang="en-US" altLang="en-US" sz="2000" i="1" dirty="0"/>
              <a:t>r</a:t>
            </a:r>
            <a:r>
              <a:rPr lang="en-US" altLang="en-US" sz="2000" dirty="0"/>
              <a:t> </a:t>
            </a:r>
          </a:p>
          <a:p>
            <a:pPr marL="263525" indent="-263525">
              <a:spcBef>
                <a:spcPct val="50000"/>
              </a:spcBef>
              <a:spcAft>
                <a:spcPts val="0"/>
              </a:spcAft>
            </a:pPr>
            <a:r>
              <a:rPr lang="en-US" altLang="en-US" sz="2000" dirty="0"/>
              <a:t>a) the component </a:t>
            </a:r>
            <a:r>
              <a:rPr lang="en-US" altLang="en-US" sz="2000" i="1" dirty="0" err="1"/>
              <a:t>v</a:t>
            </a:r>
            <a:r>
              <a:rPr lang="en-US" altLang="en-US" sz="2000" i="1" baseline="-25000" dirty="0" err="1"/>
              <a:t>r</a:t>
            </a:r>
            <a:r>
              <a:rPr lang="en-US" altLang="en-US" sz="2000" dirty="0"/>
              <a:t> of the velocity of </a:t>
            </a:r>
            <a:r>
              <a:rPr lang="en-US" altLang="en-US" sz="2000" i="1" dirty="0"/>
              <a:t>B</a:t>
            </a:r>
            <a:r>
              <a:rPr lang="en-US" altLang="en-US" sz="2000" dirty="0"/>
              <a:t> along </a:t>
            </a:r>
            <a:r>
              <a:rPr lang="en-US" altLang="en-US" sz="2000" i="1" dirty="0"/>
              <a:t>OA</a:t>
            </a:r>
            <a:r>
              <a:rPr lang="en-US" altLang="en-US" sz="2000" dirty="0"/>
              <a:t>, and </a:t>
            </a:r>
          </a:p>
          <a:p>
            <a:pPr marL="263525" indent="-263525">
              <a:spcAft>
                <a:spcPts val="0"/>
              </a:spcAft>
            </a:pPr>
            <a:r>
              <a:rPr lang="en-US" altLang="en-US" sz="2000" dirty="0"/>
              <a:t>b) the magnitude of the horizontal force exerted on </a:t>
            </a:r>
            <a:r>
              <a:rPr lang="en-US" altLang="en-US" sz="2000" i="1" dirty="0"/>
              <a:t>B</a:t>
            </a:r>
            <a:r>
              <a:rPr lang="en-US" altLang="en-US" sz="2000" dirty="0"/>
              <a:t> by the arm </a:t>
            </a:r>
            <a:r>
              <a:rPr lang="en-US" altLang="en-US" sz="2000" i="1" dirty="0"/>
              <a:t>OA</a:t>
            </a:r>
            <a:r>
              <a:rPr lang="en-US" altLang="en-US" sz="2000" dirty="0"/>
              <a:t>.</a:t>
            </a:r>
          </a:p>
        </p:txBody>
      </p:sp>
      <p:sp>
        <p:nvSpPr>
          <p:cNvPr id="5" name="Content Placeholder 4"/>
          <p:cNvSpPr>
            <a:spLocks noGrp="1"/>
          </p:cNvSpPr>
          <p:nvPr>
            <p:ph sz="quarter" idx="14"/>
          </p:nvPr>
        </p:nvSpPr>
        <p:spPr>
          <a:xfrm>
            <a:off x="4947466" y="1219200"/>
            <a:ext cx="3726024" cy="1371600"/>
          </a:xfrm>
        </p:spPr>
        <p:txBody>
          <a:bodyPr/>
          <a:lstStyle/>
          <a:p>
            <a:pPr>
              <a:spcBef>
                <a:spcPct val="50000"/>
              </a:spcBef>
            </a:pPr>
            <a:r>
              <a:rPr lang="en-US" altLang="en-US" sz="2000" b="1" dirty="0">
                <a:solidFill>
                  <a:srgbClr val="C00000"/>
                </a:solidFill>
              </a:rPr>
              <a:t>Strategy:</a:t>
            </a:r>
          </a:p>
          <a:p>
            <a:pPr marL="292608" indent="-292608">
              <a:spcBef>
                <a:spcPts val="0"/>
              </a:spcBef>
              <a:spcAft>
                <a:spcPts val="0"/>
              </a:spcAft>
              <a:buFont typeface="Arial" panose="020B0604020202020204" pitchFamily="34" charset="0"/>
              <a:buChar char="•"/>
            </a:pPr>
            <a:r>
              <a:rPr lang="en-US" altLang="en-US" sz="2000" dirty="0"/>
              <a:t>Write the radial and transverse equations of motion for the block.</a:t>
            </a:r>
          </a:p>
        </p:txBody>
      </p:sp>
      <p:sp>
        <p:nvSpPr>
          <p:cNvPr id="6" name="Content Placeholder 5"/>
          <p:cNvSpPr>
            <a:spLocks noGrp="1"/>
          </p:cNvSpPr>
          <p:nvPr>
            <p:ph sz="quarter" idx="15"/>
          </p:nvPr>
        </p:nvSpPr>
        <p:spPr>
          <a:xfrm>
            <a:off x="4953000" y="2590800"/>
            <a:ext cx="3733800" cy="990600"/>
          </a:xfrm>
        </p:spPr>
        <p:txBody>
          <a:bodyPr/>
          <a:lstStyle/>
          <a:p>
            <a:pPr marL="292608" indent="-292608">
              <a:spcBef>
                <a:spcPts val="0"/>
              </a:spcBef>
              <a:spcAft>
                <a:spcPts val="0"/>
              </a:spcAft>
              <a:buFont typeface="Arial" panose="020B0604020202020204" pitchFamily="34" charset="0"/>
              <a:buChar char="•"/>
            </a:pPr>
            <a:r>
              <a:rPr lang="en-US" altLang="en-US" sz="2000" dirty="0"/>
              <a:t>Integrate the radial equation to find an expression for the radial velocity.</a:t>
            </a:r>
          </a:p>
        </p:txBody>
      </p:sp>
      <p:sp>
        <p:nvSpPr>
          <p:cNvPr id="8" name="Content Placeholder 7"/>
          <p:cNvSpPr>
            <a:spLocks noGrp="1"/>
          </p:cNvSpPr>
          <p:nvPr>
            <p:ph sz="quarter" idx="11"/>
          </p:nvPr>
        </p:nvSpPr>
        <p:spPr>
          <a:xfrm>
            <a:off x="4947466" y="3581400"/>
            <a:ext cx="3726024" cy="1295400"/>
          </a:xfrm>
        </p:spPr>
        <p:txBody>
          <a:bodyPr/>
          <a:lstStyle/>
          <a:p>
            <a:pPr marL="292608" indent="-292608">
              <a:spcBef>
                <a:spcPts val="0"/>
              </a:spcBef>
              <a:spcAft>
                <a:spcPts val="0"/>
              </a:spcAft>
              <a:buFont typeface="Arial" panose="020B0604020202020204" pitchFamily="34" charset="0"/>
              <a:buChar char="•"/>
            </a:pPr>
            <a:r>
              <a:rPr lang="en-US" altLang="en-US" sz="2000" dirty="0"/>
              <a:t>Substitute known information into the transverse equation to find an expression for the force on the block.</a:t>
            </a:r>
          </a:p>
        </p:txBody>
      </p:sp>
    </p:spTree>
    <p:extLst>
      <p:ext uri="{BB962C8B-B14F-4D97-AF65-F5344CB8AC3E}">
        <p14:creationId xmlns:p14="http://schemas.microsoft.com/office/powerpoint/2010/main" val="403169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12.10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9" name="Picture 18" descr="The force on the collar is in the transverse direction. The acceleration of the collar has components in both the radial and transverse dire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3708029" cy="1531301"/>
          </a:xfrm>
          <a:prstGeom prst="rect">
            <a:avLst/>
          </a:prstGeom>
        </p:spPr>
      </p:pic>
      <p:sp>
        <p:nvSpPr>
          <p:cNvPr id="3" name="Content Placeholder 2"/>
          <p:cNvSpPr>
            <a:spLocks noGrp="1"/>
          </p:cNvSpPr>
          <p:nvPr>
            <p:ph sz="quarter" idx="12"/>
          </p:nvPr>
        </p:nvSpPr>
        <p:spPr>
          <a:xfrm>
            <a:off x="533400" y="3124200"/>
            <a:ext cx="3886200" cy="1447800"/>
          </a:xfrm>
        </p:spPr>
        <p:txBody>
          <a:bodyPr/>
          <a:lstStyle/>
          <a:p>
            <a:pPr>
              <a:spcBef>
                <a:spcPct val="50000"/>
              </a:spcBef>
            </a:pPr>
            <a:r>
              <a:rPr lang="en-US" altLang="en-US" sz="2000" b="1" dirty="0">
                <a:solidFill>
                  <a:srgbClr val="C00000"/>
                </a:solidFill>
              </a:rPr>
              <a:t>Modeling and Analysis:</a:t>
            </a:r>
          </a:p>
          <a:p>
            <a:pPr marL="342900" indent="-342900">
              <a:buFont typeface="Arial" panose="020B0604020202020204" pitchFamily="34" charset="0"/>
              <a:buChar char="•"/>
            </a:pPr>
            <a:r>
              <a:rPr lang="en-US" altLang="en-US" sz="2000" dirty="0"/>
              <a:t>Write the radial and transverse equations of motion for the block.</a:t>
            </a:r>
          </a:p>
        </p:txBody>
      </p:sp>
      <p:graphicFrame>
        <p:nvGraphicFramePr>
          <p:cNvPr id="12" name="Object 11"/>
          <p:cNvGraphicFramePr>
            <a:graphicFrameLocks noChangeAspect="1"/>
          </p:cNvGraphicFramePr>
          <p:nvPr>
            <p:extLst>
              <p:ext uri="{D42A27DB-BD31-4B8C-83A1-F6EECF244321}">
                <p14:modId xmlns:p14="http://schemas.microsoft.com/office/powerpoint/2010/main" val="3301261396"/>
              </p:ext>
            </p:extLst>
          </p:nvPr>
        </p:nvGraphicFramePr>
        <p:xfrm>
          <a:off x="685800" y="4899531"/>
          <a:ext cx="1452197" cy="818139"/>
        </p:xfrm>
        <a:graphic>
          <a:graphicData uri="http://schemas.openxmlformats.org/presentationml/2006/ole">
            <mc:AlternateContent xmlns:mc="http://schemas.openxmlformats.org/markup-compatibility/2006">
              <mc:Choice xmlns:v="urn:schemas-microsoft-com:vml" Requires="v">
                <p:oleObj spid="_x0000_s42744" name="Equation" r:id="rId4" imgW="901440" imgH="507960" progId="Equation.DSMT4">
                  <p:embed/>
                </p:oleObj>
              </mc:Choice>
              <mc:Fallback>
                <p:oleObj name="Equation" r:id="rId4" imgW="901440" imgH="507960" progId="Equation.DSMT4">
                  <p:embed/>
                  <p:pic>
                    <p:nvPicPr>
                      <p:cNvPr id="0" name=""/>
                      <p:cNvPicPr/>
                      <p:nvPr/>
                    </p:nvPicPr>
                    <p:blipFill>
                      <a:blip r:embed="rId5"/>
                      <a:stretch>
                        <a:fillRect/>
                      </a:stretch>
                    </p:blipFill>
                    <p:spPr>
                      <a:xfrm>
                        <a:off x="685800" y="4899531"/>
                        <a:ext cx="1452197" cy="818139"/>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346860621"/>
              </p:ext>
            </p:extLst>
          </p:nvPr>
        </p:nvGraphicFramePr>
        <p:xfrm>
          <a:off x="2300053" y="4850340"/>
          <a:ext cx="1738547" cy="940860"/>
        </p:xfrm>
        <a:graphic>
          <a:graphicData uri="http://schemas.openxmlformats.org/presentationml/2006/ole">
            <mc:AlternateContent xmlns:mc="http://schemas.openxmlformats.org/markup-compatibility/2006">
              <mc:Choice xmlns:v="urn:schemas-microsoft-com:vml" Requires="v">
                <p:oleObj spid="_x0000_s42745" name="Equation" r:id="rId6" imgW="1079280" imgH="583920" progId="Equation.DSMT4">
                  <p:embed/>
                </p:oleObj>
              </mc:Choice>
              <mc:Fallback>
                <p:oleObj name="Equation" r:id="rId6" imgW="1079280" imgH="583920" progId="Equation.DSMT4">
                  <p:embed/>
                  <p:pic>
                    <p:nvPicPr>
                      <p:cNvPr id="0" name=""/>
                      <p:cNvPicPr/>
                      <p:nvPr/>
                    </p:nvPicPr>
                    <p:blipFill>
                      <a:blip r:embed="rId7"/>
                      <a:stretch>
                        <a:fillRect/>
                      </a:stretch>
                    </p:blipFill>
                    <p:spPr>
                      <a:xfrm>
                        <a:off x="2300053" y="4850340"/>
                        <a:ext cx="1738547" cy="940860"/>
                      </a:xfrm>
                      <a:prstGeom prst="rect">
                        <a:avLst/>
                      </a:prstGeom>
                    </p:spPr>
                  </p:pic>
                </p:oleObj>
              </mc:Fallback>
            </mc:AlternateContent>
          </a:graphicData>
        </a:graphic>
      </p:graphicFrame>
      <p:sp>
        <p:nvSpPr>
          <p:cNvPr id="4" name="Content Placeholder 3"/>
          <p:cNvSpPr>
            <a:spLocks noGrp="1"/>
          </p:cNvSpPr>
          <p:nvPr>
            <p:ph sz="quarter" idx="13"/>
          </p:nvPr>
        </p:nvSpPr>
        <p:spPr>
          <a:xfrm>
            <a:off x="4229100" y="1120076"/>
            <a:ext cx="4495800" cy="717950"/>
          </a:xfrm>
        </p:spPr>
        <p:txBody>
          <a:bodyPr/>
          <a:lstStyle/>
          <a:p>
            <a:pPr marL="342900" indent="-342900">
              <a:buFont typeface="Arial" panose="020B0604020202020204" pitchFamily="34" charset="0"/>
              <a:buChar char="•"/>
            </a:pPr>
            <a:r>
              <a:rPr lang="en-US" altLang="en-US" sz="2000" dirty="0"/>
              <a:t>Integrate the radial equation to find an expression for the radial velocity.</a:t>
            </a:r>
          </a:p>
        </p:txBody>
      </p:sp>
      <p:graphicFrame>
        <p:nvGraphicFramePr>
          <p:cNvPr id="14" name="Object 13"/>
          <p:cNvGraphicFramePr>
            <a:graphicFrameLocks noChangeAspect="1"/>
          </p:cNvGraphicFramePr>
          <p:nvPr>
            <p:extLst>
              <p:ext uri="{D42A27DB-BD31-4B8C-83A1-F6EECF244321}">
                <p14:modId xmlns:p14="http://schemas.microsoft.com/office/powerpoint/2010/main" val="3818226397"/>
              </p:ext>
            </p:extLst>
          </p:nvPr>
        </p:nvGraphicFramePr>
        <p:xfrm>
          <a:off x="5014793" y="1880541"/>
          <a:ext cx="2986207" cy="634059"/>
        </p:xfrm>
        <a:graphic>
          <a:graphicData uri="http://schemas.openxmlformats.org/presentationml/2006/ole">
            <mc:AlternateContent xmlns:mc="http://schemas.openxmlformats.org/markup-compatibility/2006">
              <mc:Choice xmlns:v="urn:schemas-microsoft-com:vml" Requires="v">
                <p:oleObj spid="_x0000_s42746" name="Equation" r:id="rId8" imgW="1854000" imgH="393480" progId="Equation.DSMT4">
                  <p:embed/>
                </p:oleObj>
              </mc:Choice>
              <mc:Fallback>
                <p:oleObj name="Equation" r:id="rId8" imgW="1854000" imgH="393480" progId="Equation.DSMT4">
                  <p:embed/>
                  <p:pic>
                    <p:nvPicPr>
                      <p:cNvPr id="0" name=""/>
                      <p:cNvPicPr/>
                      <p:nvPr/>
                    </p:nvPicPr>
                    <p:blipFill>
                      <a:blip r:embed="rId9"/>
                      <a:stretch>
                        <a:fillRect/>
                      </a:stretch>
                    </p:blipFill>
                    <p:spPr>
                      <a:xfrm>
                        <a:off x="5014793" y="1880541"/>
                        <a:ext cx="2986207" cy="634059"/>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483572"/>
              </p:ext>
            </p:extLst>
          </p:nvPr>
        </p:nvGraphicFramePr>
        <p:xfrm>
          <a:off x="4947711" y="2537881"/>
          <a:ext cx="3517998" cy="1881719"/>
        </p:xfrm>
        <a:graphic>
          <a:graphicData uri="http://schemas.openxmlformats.org/presentationml/2006/ole">
            <mc:AlternateContent xmlns:mc="http://schemas.openxmlformats.org/markup-compatibility/2006">
              <mc:Choice xmlns:v="urn:schemas-microsoft-com:vml" Requires="v">
                <p:oleObj spid="_x0000_s42747" name="Equation" r:id="rId10" imgW="2184120" imgH="1168200" progId="Equation.DSMT4">
                  <p:embed/>
                </p:oleObj>
              </mc:Choice>
              <mc:Fallback>
                <p:oleObj name="Equation" r:id="rId10" imgW="2184120" imgH="1168200" progId="Equation.DSMT4">
                  <p:embed/>
                  <p:pic>
                    <p:nvPicPr>
                      <p:cNvPr id="0" name=""/>
                      <p:cNvPicPr/>
                      <p:nvPr/>
                    </p:nvPicPr>
                    <p:blipFill>
                      <a:blip r:embed="rId11"/>
                      <a:stretch>
                        <a:fillRect/>
                      </a:stretch>
                    </p:blipFill>
                    <p:spPr>
                      <a:xfrm>
                        <a:off x="4947711" y="2537881"/>
                        <a:ext cx="3517998" cy="1881719"/>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91966134"/>
              </p:ext>
            </p:extLst>
          </p:nvPr>
        </p:nvGraphicFramePr>
        <p:xfrm>
          <a:off x="6517121" y="4343400"/>
          <a:ext cx="1636279" cy="449976"/>
        </p:xfrm>
        <a:graphic>
          <a:graphicData uri="http://schemas.openxmlformats.org/presentationml/2006/ole">
            <mc:AlternateContent xmlns:mc="http://schemas.openxmlformats.org/markup-compatibility/2006">
              <mc:Choice xmlns:v="urn:schemas-microsoft-com:vml" Requires="v">
                <p:oleObj spid="_x0000_s42748" name="Equation" r:id="rId12" imgW="1015920" imgH="279360" progId="Equation.DSMT4">
                  <p:embed/>
                </p:oleObj>
              </mc:Choice>
              <mc:Fallback>
                <p:oleObj name="Equation" r:id="rId12" imgW="1015920" imgH="279360" progId="Equation.DSMT4">
                  <p:embed/>
                  <p:pic>
                    <p:nvPicPr>
                      <p:cNvPr id="0" name=""/>
                      <p:cNvPicPr/>
                      <p:nvPr/>
                    </p:nvPicPr>
                    <p:blipFill>
                      <a:blip r:embed="rId13"/>
                      <a:stretch>
                        <a:fillRect/>
                      </a:stretch>
                    </p:blipFill>
                    <p:spPr>
                      <a:xfrm>
                        <a:off x="6517121" y="4343400"/>
                        <a:ext cx="1636279" cy="449976"/>
                      </a:xfrm>
                      <a:prstGeom prst="rect">
                        <a:avLst/>
                      </a:prstGeom>
                      <a:ln>
                        <a:solidFill>
                          <a:srgbClr val="AD0B1E"/>
                        </a:solidFill>
                      </a:ln>
                    </p:spPr>
                  </p:pic>
                </p:oleObj>
              </mc:Fallback>
            </mc:AlternateContent>
          </a:graphicData>
        </a:graphic>
      </p:graphicFrame>
      <p:sp>
        <p:nvSpPr>
          <p:cNvPr id="5" name="Content Placeholder 4"/>
          <p:cNvSpPr>
            <a:spLocks noGrp="1"/>
          </p:cNvSpPr>
          <p:nvPr>
            <p:ph sz="quarter" idx="14"/>
          </p:nvPr>
        </p:nvSpPr>
        <p:spPr>
          <a:xfrm>
            <a:off x="4191000" y="4811004"/>
            <a:ext cx="4495800" cy="1056396"/>
          </a:xfrm>
        </p:spPr>
        <p:txBody>
          <a:bodyPr/>
          <a:lstStyle/>
          <a:p>
            <a:pPr marL="342900" indent="-342900">
              <a:buFont typeface="Arial" panose="020B0604020202020204" pitchFamily="34" charset="0"/>
              <a:buChar char="•"/>
            </a:pPr>
            <a:r>
              <a:rPr lang="en-US" altLang="en-US" sz="2000" dirty="0"/>
              <a:t>Substitute known information into the transverse equation to find an expression for the force on the block.</a:t>
            </a:r>
          </a:p>
        </p:txBody>
      </p:sp>
      <p:graphicFrame>
        <p:nvGraphicFramePr>
          <p:cNvPr id="18" name="Object 17"/>
          <p:cNvGraphicFramePr>
            <a:graphicFrameLocks noChangeAspect="1"/>
          </p:cNvGraphicFramePr>
          <p:nvPr>
            <p:extLst>
              <p:ext uri="{D42A27DB-BD31-4B8C-83A1-F6EECF244321}">
                <p14:modId xmlns:p14="http://schemas.microsoft.com/office/powerpoint/2010/main" val="136897405"/>
              </p:ext>
            </p:extLst>
          </p:nvPr>
        </p:nvGraphicFramePr>
        <p:xfrm>
          <a:off x="6295745" y="5909916"/>
          <a:ext cx="2086255" cy="490884"/>
        </p:xfrm>
        <a:graphic>
          <a:graphicData uri="http://schemas.openxmlformats.org/presentationml/2006/ole">
            <mc:AlternateContent xmlns:mc="http://schemas.openxmlformats.org/markup-compatibility/2006">
              <mc:Choice xmlns:v="urn:schemas-microsoft-com:vml" Requires="v">
                <p:oleObj spid="_x0000_s42749" name="Equation" r:id="rId14" imgW="1295280" imgH="304560" progId="Equation.DSMT4">
                  <p:embed/>
                </p:oleObj>
              </mc:Choice>
              <mc:Fallback>
                <p:oleObj name="Equation" r:id="rId14" imgW="1295280" imgH="304560" progId="Equation.DSMT4">
                  <p:embed/>
                  <p:pic>
                    <p:nvPicPr>
                      <p:cNvPr id="0" name=""/>
                      <p:cNvPicPr/>
                      <p:nvPr/>
                    </p:nvPicPr>
                    <p:blipFill>
                      <a:blip r:embed="rId15"/>
                      <a:stretch>
                        <a:fillRect/>
                      </a:stretch>
                    </p:blipFill>
                    <p:spPr>
                      <a:xfrm>
                        <a:off x="6295745" y="5909916"/>
                        <a:ext cx="2086255" cy="490884"/>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388918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12.10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219200"/>
            <a:ext cx="3252359" cy="2300633"/>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914400" y="3733800"/>
                <a:ext cx="7010400" cy="2438400"/>
              </a:xfrm>
            </p:spPr>
            <p:txBody>
              <a:bodyPr/>
              <a:lstStyle/>
              <a:p>
                <a:pPr>
                  <a:spcBef>
                    <a:spcPct val="50000"/>
                  </a:spcBef>
                </a:pPr>
                <a:r>
                  <a:rPr lang="en-US" altLang="en-US" sz="2000" b="1" dirty="0">
                    <a:solidFill>
                      <a:srgbClr val="C00000"/>
                    </a:solidFill>
                  </a:rPr>
                  <a:t>Reflect and Think:</a:t>
                </a:r>
              </a:p>
              <a:p>
                <a:pPr marL="292608" indent="-292608">
                  <a:spcBef>
                    <a:spcPts val="0"/>
                  </a:spcBef>
                  <a:spcAft>
                    <a:spcPts val="0"/>
                  </a:spcAft>
                  <a:buFont typeface="Arial" panose="020B0604020202020204" pitchFamily="34" charset="0"/>
                  <a:buChar char="•"/>
                </a:pPr>
                <a:r>
                  <a:rPr lang="en-US" altLang="en-US" sz="2000" dirty="0"/>
                  <a:t>Introducing radial and transverse components of force and acceleration involves using components of velocity as well in the computations. But this is still much simpler and more direct than trying to use other coordinate systems. </a:t>
                </a:r>
              </a:p>
              <a:p>
                <a:pPr marL="292608" indent="-292608">
                  <a:spcBef>
                    <a:spcPts val="0"/>
                  </a:spcBef>
                  <a:spcAft>
                    <a:spcPts val="0"/>
                  </a:spcAft>
                  <a:buFont typeface="Arial" panose="020B0604020202020204" pitchFamily="34" charset="0"/>
                  <a:buChar char="•"/>
                </a:pPr>
                <a:r>
                  <a:rPr lang="en-US" altLang="en-US" sz="2000" dirty="0"/>
                  <a:t>Even though the radial acceleration is zero, the </a:t>
                </a:r>
                <a:r>
                  <a:rPr lang="en-US" altLang="en-US" sz="2000" dirty="0">
                    <a:solidFill>
                      <a:srgbClr val="7030A0"/>
                    </a:solidFill>
                  </a:rPr>
                  <a:t>collar</a:t>
                </a:r>
                <a:r>
                  <a:rPr lang="en-US" altLang="en-US" sz="2000" dirty="0"/>
                  <a:t> accelerates relative to the rod with acceleration </a:t>
                </a:r>
                <a14:m>
                  <m:oMath xmlns:m="http://schemas.openxmlformats.org/officeDocument/2006/math">
                    <m:acc>
                      <m:accPr>
                        <m:chr m:val="̈"/>
                        <m:ctrlPr>
                          <a:rPr lang="en-US" altLang="en-US" sz="2000" i="1" dirty="0">
                            <a:latin typeface="Cambria Math" panose="02040503050406030204" pitchFamily="18" charset="0"/>
                          </a:rPr>
                        </m:ctrlPr>
                      </m:accPr>
                      <m:e>
                        <m:r>
                          <a:rPr lang="en-US" altLang="en-US" sz="2000" i="1" dirty="0">
                            <a:latin typeface="Cambria Math"/>
                          </a:rPr>
                          <m:t>𝑟</m:t>
                        </m:r>
                      </m:e>
                    </m:acc>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914400" y="3733800"/>
                <a:ext cx="7010400" cy="2438400"/>
              </a:xfrm>
              <a:blipFill>
                <a:blip r:embed="rId3"/>
                <a:stretch>
                  <a:fillRect l="-870" t="-1500" r="-348"/>
                </a:stretch>
              </a:blipFill>
            </p:spPr>
            <p:txBody>
              <a:bodyPr/>
              <a:lstStyle/>
              <a:p>
                <a:r>
                  <a:rPr lang="en-US">
                    <a:noFill/>
                  </a:rPr>
                  <a:t> </a:t>
                </a:r>
              </a:p>
            </p:txBody>
          </p:sp>
        </mc:Fallback>
      </mc:AlternateContent>
    </p:spTree>
    <p:extLst>
      <p:ext uri="{BB962C8B-B14F-4D97-AF65-F5344CB8AC3E}">
        <p14:creationId xmlns:p14="http://schemas.microsoft.com/office/powerpoint/2010/main" val="35407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altLang="en-US" sz="4000" b="1" dirty="0">
                <a:solidFill>
                  <a:srgbClr val="AD0B1E"/>
                </a:solidFill>
                <a:ea typeface="ＭＳ Ｐゴシック" pitchFamily="34" charset="-128"/>
              </a:rPr>
              <a:t>Introduction</a:t>
            </a:r>
            <a:endParaRPr lang="en-IN" sz="4000" b="1" dirty="0">
              <a:solidFill>
                <a:srgbClr val="AD0B1E"/>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97419333"/>
              </p:ext>
            </p:extLst>
          </p:nvPr>
        </p:nvGraphicFramePr>
        <p:xfrm>
          <a:off x="3451449" y="1402291"/>
          <a:ext cx="1972975" cy="613813"/>
        </p:xfrm>
        <a:graphic>
          <a:graphicData uri="http://schemas.openxmlformats.org/presentationml/2006/ole">
            <mc:AlternateContent xmlns:mc="http://schemas.openxmlformats.org/markup-compatibility/2006">
              <mc:Choice xmlns:v="urn:schemas-microsoft-com:vml" Requires="v">
                <p:oleObj spid="_x0000_s22675" name="Equation" r:id="rId4" imgW="571320" imgH="177480" progId="Equation.DSMT4">
                  <p:embed/>
                </p:oleObj>
              </mc:Choice>
              <mc:Fallback>
                <p:oleObj name="Equation" r:id="rId4" imgW="571320" imgH="177480" progId="Equation.DSMT4">
                  <p:embed/>
                  <p:pic>
                    <p:nvPicPr>
                      <p:cNvPr id="0" name=""/>
                      <p:cNvPicPr/>
                      <p:nvPr/>
                    </p:nvPicPr>
                    <p:blipFill>
                      <a:blip r:embed="rId5"/>
                      <a:stretch>
                        <a:fillRect/>
                      </a:stretch>
                    </p:blipFill>
                    <p:spPr>
                      <a:xfrm>
                        <a:off x="3451449" y="1402291"/>
                        <a:ext cx="1972975" cy="613813"/>
                      </a:xfrm>
                      <a:prstGeom prst="rect">
                        <a:avLst/>
                      </a:prstGeom>
                    </p:spPr>
                  </p:pic>
                </p:oleObj>
              </mc:Fallback>
            </mc:AlternateContent>
          </a:graphicData>
        </a:graphic>
      </p:graphicFrame>
      <p:sp>
        <p:nvSpPr>
          <p:cNvPr id="56" name="Content Placeholder 55"/>
          <p:cNvSpPr>
            <a:spLocks noGrp="1"/>
          </p:cNvSpPr>
          <p:nvPr>
            <p:ph sz="quarter" idx="12"/>
          </p:nvPr>
        </p:nvSpPr>
        <p:spPr>
          <a:xfrm>
            <a:off x="904009" y="2286000"/>
            <a:ext cx="7412182" cy="1524000"/>
          </a:xfrm>
        </p:spPr>
        <p:txBody>
          <a:bodyPr/>
          <a:lstStyle/>
          <a:p>
            <a:pPr>
              <a:spcBef>
                <a:spcPct val="50000"/>
              </a:spcBef>
            </a:pPr>
            <a:r>
              <a:rPr lang="en-US" altLang="en-US" b="1" dirty="0"/>
              <a:t>Newton’s Second Law of Motion</a:t>
            </a:r>
          </a:p>
          <a:p>
            <a:pPr marL="292608" indent="-292608">
              <a:spcBef>
                <a:spcPts val="0"/>
              </a:spcBef>
              <a:spcAft>
                <a:spcPts val="0"/>
              </a:spcAft>
              <a:buFont typeface="Arial" panose="020B0604020202020204" pitchFamily="34" charset="0"/>
              <a:buChar char="•"/>
            </a:pPr>
            <a:r>
              <a:rPr lang="en-US" altLang="en-US" sz="2000" dirty="0"/>
              <a:t>If the </a:t>
            </a:r>
            <a:r>
              <a:rPr lang="en-US" altLang="en-US" sz="2000" i="1" dirty="0"/>
              <a:t>resultant force</a:t>
            </a:r>
            <a:r>
              <a:rPr lang="en-US" altLang="en-US" sz="2000" dirty="0"/>
              <a:t> acting on a particle is not zero, the particle will have an acceleration </a:t>
            </a:r>
            <a:r>
              <a:rPr lang="en-US" altLang="en-US" sz="2000" i="1" dirty="0"/>
              <a:t>proportional to the magnitude of resultant</a:t>
            </a:r>
            <a:r>
              <a:rPr lang="en-US" altLang="en-US" sz="2000" dirty="0"/>
              <a:t> and in the </a:t>
            </a:r>
            <a:r>
              <a:rPr lang="en-US" altLang="en-US" sz="2000" i="1" dirty="0"/>
              <a:t>direction of the resultant</a:t>
            </a:r>
            <a:r>
              <a:rPr lang="en-US" altLang="en-US" sz="2000" dirty="0"/>
              <a:t>.</a:t>
            </a:r>
          </a:p>
        </p:txBody>
      </p:sp>
      <p:sp>
        <p:nvSpPr>
          <p:cNvPr id="57" name="Content Placeholder 56"/>
          <p:cNvSpPr>
            <a:spLocks noGrp="1"/>
          </p:cNvSpPr>
          <p:nvPr>
            <p:ph sz="quarter" idx="13"/>
          </p:nvPr>
        </p:nvSpPr>
        <p:spPr>
          <a:xfrm>
            <a:off x="904009" y="3886200"/>
            <a:ext cx="7412182" cy="1143000"/>
          </a:xfrm>
        </p:spPr>
        <p:txBody>
          <a:bodyPr/>
          <a:lstStyle/>
          <a:p>
            <a:pPr marL="621792" indent="-320040">
              <a:spcBef>
                <a:spcPts val="0"/>
              </a:spcBef>
              <a:spcAft>
                <a:spcPts val="0"/>
              </a:spcAft>
              <a:buFont typeface="Arial" panose="020B0604020202020204" pitchFamily="34" charset="0"/>
              <a:buChar char="•"/>
            </a:pPr>
            <a:r>
              <a:rPr lang="en-US" altLang="en-US" sz="2000" dirty="0"/>
              <a:t>Must be expressed with respect to a </a:t>
            </a:r>
            <a:r>
              <a:rPr lang="en-US" altLang="en-US" sz="2000" i="1" dirty="0"/>
              <a:t>Newtonian (or inertial) frame of reference</a:t>
            </a:r>
            <a:r>
              <a:rPr lang="en-US" altLang="en-US" sz="2000" dirty="0"/>
              <a:t>, i.e., one that is not accelerating or rotating.</a:t>
            </a:r>
          </a:p>
          <a:p>
            <a:pPr marL="621792" indent="-320040">
              <a:spcBef>
                <a:spcPts val="0"/>
              </a:spcBef>
              <a:spcAft>
                <a:spcPts val="0"/>
              </a:spcAft>
              <a:buFont typeface="Arial" panose="020B0604020202020204" pitchFamily="34" charset="0"/>
              <a:buChar char="•"/>
            </a:pPr>
            <a:r>
              <a:rPr lang="en-US" altLang="en-US" sz="2000" dirty="0"/>
              <a:t>This form of the equation is for a constant mass system.</a:t>
            </a:r>
          </a:p>
        </p:txBody>
      </p:sp>
    </p:spTree>
    <p:extLst>
      <p:ext uri="{BB962C8B-B14F-4D97-AF65-F5344CB8AC3E}">
        <p14:creationId xmlns:p14="http://schemas.microsoft.com/office/powerpoint/2010/main" val="12361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9</a:t>
            </a:r>
            <a:endParaRPr lang="en-US" sz="1000" b="1" dirty="0">
              <a:solidFill>
                <a:srgbClr val="AD0B1E"/>
              </a:solidFill>
            </a:endParaRPr>
          </a:p>
        </p:txBody>
      </p:sp>
      <p:pic>
        <p:nvPicPr>
          <p:cNvPr id="12" name="Picture 11" descr="r is the radial distance betwwn the center of rotation O and collar B. Theta is the angle arm AA' makes with the horizont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11950"/>
            <a:ext cx="3726742" cy="2113224"/>
          </a:xfrm>
          <a:prstGeom prst="rect">
            <a:avLst/>
          </a:prstGeom>
        </p:spPr>
      </p:pic>
      <p:sp>
        <p:nvSpPr>
          <p:cNvPr id="3" name="Content Placeholder 2"/>
          <p:cNvSpPr>
            <a:spLocks noGrp="1"/>
          </p:cNvSpPr>
          <p:nvPr>
            <p:ph sz="quarter" idx="12"/>
          </p:nvPr>
        </p:nvSpPr>
        <p:spPr>
          <a:xfrm>
            <a:off x="533400" y="4038600"/>
            <a:ext cx="8458200" cy="2270760"/>
          </a:xfrm>
        </p:spPr>
        <p:txBody>
          <a:bodyPr/>
          <a:lstStyle/>
          <a:p>
            <a:r>
              <a:rPr lang="en-US" altLang="en-US" sz="2000" dirty="0"/>
              <a:t>The 3-kg collar </a:t>
            </a:r>
            <a:r>
              <a:rPr lang="en-US" altLang="en-US" sz="2000" i="1" dirty="0"/>
              <a:t>B</a:t>
            </a:r>
            <a:r>
              <a:rPr lang="en-US" altLang="en-US" sz="2000" dirty="0"/>
              <a:t> slides on the frictionless arm </a:t>
            </a:r>
            <a:r>
              <a:rPr lang="en-US" altLang="en-US" sz="2000" i="1" dirty="0"/>
              <a:t>AA</a:t>
            </a:r>
            <a:r>
              <a:rPr lang="en-US" altLang="en-US" sz="2000" dirty="0">
                <a:sym typeface="Symbol" pitchFamily="18" charset="2"/>
              </a:rPr>
              <a:t></a:t>
            </a:r>
            <a:r>
              <a:rPr lang="en-US" altLang="en-US" sz="2000" dirty="0"/>
              <a:t>. The arm is attached to drum </a:t>
            </a:r>
            <a:r>
              <a:rPr lang="en-US" altLang="en-US" sz="2000" i="1" dirty="0"/>
              <a:t>D</a:t>
            </a:r>
            <a:r>
              <a:rPr lang="en-US" altLang="en-US" sz="2000" dirty="0"/>
              <a:t> and rotates about </a:t>
            </a:r>
            <a:r>
              <a:rPr lang="en-US" altLang="en-US" sz="2000" i="1" dirty="0"/>
              <a:t>O</a:t>
            </a:r>
            <a:r>
              <a:rPr lang="en-US" altLang="en-US" sz="2000" dirty="0"/>
              <a:t> in a horizontal plane at the rate where and </a:t>
            </a:r>
            <a:r>
              <a:rPr lang="en-US" altLang="en-US" sz="2000" i="1" dirty="0"/>
              <a:t>t</a:t>
            </a:r>
            <a:r>
              <a:rPr lang="en-US" altLang="en-US" sz="2000" dirty="0"/>
              <a:t> are expressed in rad/s and seconds, respectively. As the arm-drum assembly rotates, a mechanism within the drum releases the cord so that the collar moves outward from </a:t>
            </a:r>
            <a:r>
              <a:rPr lang="en-US" altLang="en-US" sz="2000" i="1" dirty="0"/>
              <a:t>O</a:t>
            </a:r>
            <a:r>
              <a:rPr lang="en-US" altLang="en-US" sz="2000" dirty="0"/>
              <a:t> with a constant speed of 0.5 m/s. Knowing that at </a:t>
            </a:r>
            <a:r>
              <a:rPr lang="en-US" altLang="en-US" sz="2000" i="1" dirty="0"/>
              <a:t>t</a:t>
            </a:r>
            <a:r>
              <a:rPr lang="en-US" altLang="en-US" sz="2000" dirty="0"/>
              <a:t> = 0,  </a:t>
            </a:r>
            <a:r>
              <a:rPr lang="en-US" altLang="en-US" sz="2000" i="1" dirty="0"/>
              <a:t>r</a:t>
            </a:r>
            <a:r>
              <a:rPr lang="en-US" altLang="en-US" sz="2000" dirty="0"/>
              <a:t> = 0, determine the time at which the tension in the cord is equal to the magnitude of the horizontal force exerted on </a:t>
            </a:r>
            <a:r>
              <a:rPr lang="en-US" altLang="en-US" sz="2000" i="1" dirty="0"/>
              <a:t>B</a:t>
            </a:r>
            <a:r>
              <a:rPr lang="en-US" altLang="en-US" sz="2000" dirty="0"/>
              <a:t> by arm </a:t>
            </a:r>
            <a:r>
              <a:rPr lang="en-US" altLang="en-US" sz="2000" i="1" dirty="0"/>
              <a:t>AA</a:t>
            </a:r>
            <a:r>
              <a:rPr lang="en-US" altLang="en-US" sz="2000" dirty="0">
                <a:sym typeface="Symbol" pitchFamily="18" charset="2"/>
              </a:rPr>
              <a:t></a:t>
            </a:r>
            <a:r>
              <a:rPr lang="en-US" altLang="en-US" sz="2000" dirty="0"/>
              <a:t>.</a:t>
            </a:r>
          </a:p>
        </p:txBody>
      </p:sp>
      <p:sp>
        <p:nvSpPr>
          <p:cNvPr id="6" name="Content Placeholder 5"/>
          <p:cNvSpPr>
            <a:spLocks noGrp="1"/>
          </p:cNvSpPr>
          <p:nvPr>
            <p:ph sz="quarter" idx="15"/>
          </p:nvPr>
        </p:nvSpPr>
        <p:spPr>
          <a:xfrm>
            <a:off x="4343400" y="990600"/>
            <a:ext cx="4343400" cy="651065"/>
          </a:xfrm>
        </p:spPr>
        <p:txBody>
          <a:bodyPr/>
          <a:lstStyle/>
          <a:p>
            <a:pPr marL="292608" indent="-292608">
              <a:spcBef>
                <a:spcPts val="0"/>
              </a:spcBef>
              <a:spcAft>
                <a:spcPts val="0"/>
              </a:spcAft>
            </a:pPr>
            <a:r>
              <a:rPr lang="en-US" altLang="en-US" sz="2000" b="1" dirty="0">
                <a:solidFill>
                  <a:srgbClr val="C00000"/>
                </a:solidFill>
              </a:rPr>
              <a:t>Strategy:</a:t>
            </a:r>
            <a:endParaRPr lang="en-US" altLang="en-US" sz="2000" dirty="0">
              <a:solidFill>
                <a:srgbClr val="C00000"/>
              </a:solidFill>
            </a:endParaRPr>
          </a:p>
          <a:p>
            <a:pPr marL="292608" indent="-292608">
              <a:spcBef>
                <a:spcPts val="0"/>
              </a:spcBef>
              <a:spcAft>
                <a:spcPts val="0"/>
              </a:spcAft>
              <a:buFont typeface="Arial" panose="020B0604020202020204" pitchFamily="34" charset="0"/>
              <a:buChar char="•"/>
            </a:pPr>
            <a:r>
              <a:rPr lang="en-US" altLang="en-US" sz="2000" dirty="0"/>
              <a:t>Draw the FBD and KD for the collar.</a:t>
            </a:r>
          </a:p>
        </p:txBody>
      </p:sp>
      <p:sp>
        <p:nvSpPr>
          <p:cNvPr id="7" name="Content Placeholder 6"/>
          <p:cNvSpPr>
            <a:spLocks noGrp="1"/>
          </p:cNvSpPr>
          <p:nvPr>
            <p:ph sz="quarter" idx="10"/>
          </p:nvPr>
        </p:nvSpPr>
        <p:spPr>
          <a:xfrm>
            <a:off x="4343400" y="1752600"/>
            <a:ext cx="4343400" cy="685800"/>
          </a:xfrm>
        </p:spPr>
        <p:txBody>
          <a:bodyPr/>
          <a:lstStyle/>
          <a:p>
            <a:pPr marL="292608" indent="-292608">
              <a:spcBef>
                <a:spcPts val="0"/>
              </a:spcBef>
              <a:spcAft>
                <a:spcPts val="0"/>
              </a:spcAft>
              <a:buFont typeface="Arial" panose="020B0604020202020204" pitchFamily="34" charset="0"/>
              <a:buChar char="•"/>
            </a:pPr>
            <a:r>
              <a:rPr lang="en-US" altLang="en-US" sz="2000" dirty="0"/>
              <a:t>Write the equations of motion for the collar.</a:t>
            </a:r>
          </a:p>
        </p:txBody>
      </p:sp>
      <p:sp>
        <p:nvSpPr>
          <p:cNvPr id="8" name="Content Placeholder 7"/>
          <p:cNvSpPr>
            <a:spLocks noGrp="1"/>
          </p:cNvSpPr>
          <p:nvPr>
            <p:ph sz="quarter" idx="11"/>
          </p:nvPr>
        </p:nvSpPr>
        <p:spPr>
          <a:xfrm>
            <a:off x="4343400" y="2438400"/>
            <a:ext cx="4267200" cy="457200"/>
          </a:xfrm>
        </p:spPr>
        <p:txBody>
          <a:bodyPr/>
          <a:lstStyle/>
          <a:p>
            <a:pPr marL="292608" indent="-292608">
              <a:spcBef>
                <a:spcPts val="0"/>
              </a:spcBef>
              <a:spcAft>
                <a:spcPts val="0"/>
              </a:spcAft>
              <a:buFont typeface="Arial" panose="020B0604020202020204" pitchFamily="34" charset="0"/>
              <a:buChar char="•"/>
            </a:pPr>
            <a:r>
              <a:rPr lang="en-US" altLang="en-US" sz="2000" dirty="0"/>
              <a:t>Determine kinematics of the collar.</a:t>
            </a:r>
          </a:p>
        </p:txBody>
      </p:sp>
      <p:sp>
        <p:nvSpPr>
          <p:cNvPr id="11" name="Content Placeholder 10"/>
          <p:cNvSpPr>
            <a:spLocks noGrp="1"/>
          </p:cNvSpPr>
          <p:nvPr>
            <p:ph sz="quarter" idx="18"/>
          </p:nvPr>
        </p:nvSpPr>
        <p:spPr>
          <a:xfrm>
            <a:off x="4343400" y="2895600"/>
            <a:ext cx="4267200" cy="990600"/>
          </a:xfrm>
        </p:spPr>
        <p:txBody>
          <a:bodyPr/>
          <a:lstStyle/>
          <a:p>
            <a:pPr marL="292608" indent="-292608">
              <a:spcBef>
                <a:spcPts val="0"/>
              </a:spcBef>
              <a:spcAft>
                <a:spcPts val="0"/>
              </a:spcAft>
              <a:buFont typeface="Arial" panose="020B0604020202020204" pitchFamily="34" charset="0"/>
              <a:buChar char="•"/>
            </a:pPr>
            <a:r>
              <a:rPr lang="en-US" altLang="en-US" sz="2000" dirty="0"/>
              <a:t>Combine the equations of motion with kinematic relationships and solve.</a:t>
            </a:r>
          </a:p>
        </p:txBody>
      </p:sp>
    </p:spTree>
    <p:extLst>
      <p:ext uri="{BB962C8B-B14F-4D97-AF65-F5344CB8AC3E}">
        <p14:creationId xmlns:p14="http://schemas.microsoft.com/office/powerpoint/2010/main" val="309744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build="p"/>
      <p:bldP spid="8" grpId="0" build="p"/>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10</a:t>
            </a:r>
            <a:endParaRPr lang="en-US" sz="1000" b="1" dirty="0">
              <a:solidFill>
                <a:srgbClr val="AD0B1E"/>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99" y="1511802"/>
            <a:ext cx="3200002" cy="1814539"/>
          </a:xfrm>
          <a:prstGeom prst="rect">
            <a:avLst/>
          </a:prstGeom>
        </p:spPr>
      </p:pic>
      <p:sp>
        <p:nvSpPr>
          <p:cNvPr id="3" name="Content Placeholder 2"/>
          <p:cNvSpPr>
            <a:spLocks noGrp="1"/>
          </p:cNvSpPr>
          <p:nvPr>
            <p:ph sz="quarter" idx="12"/>
          </p:nvPr>
        </p:nvSpPr>
        <p:spPr>
          <a:xfrm>
            <a:off x="3740816" y="1142999"/>
            <a:ext cx="4183984" cy="1088185"/>
          </a:xfrm>
        </p:spPr>
        <p:txBody>
          <a:bodyPr/>
          <a:lstStyle/>
          <a:p>
            <a:pPr marL="292608" indent="-292608">
              <a:spcBef>
                <a:spcPts val="0"/>
              </a:spcBef>
              <a:spcAft>
                <a:spcPts val="0"/>
              </a:spcAft>
            </a:pPr>
            <a:r>
              <a:rPr lang="en-US" altLang="en-US" sz="2000" b="1" dirty="0">
                <a:solidFill>
                  <a:srgbClr val="C00000"/>
                </a:solidFill>
              </a:rPr>
              <a:t>MODELING and ANALYSIS:</a:t>
            </a:r>
          </a:p>
          <a:p>
            <a:pPr marL="292608" indent="-292608">
              <a:spcBef>
                <a:spcPts val="0"/>
              </a:spcBef>
              <a:spcAft>
                <a:spcPts val="0"/>
              </a:spcAft>
              <a:buFont typeface="Arial" panose="020B0604020202020204" pitchFamily="34" charset="0"/>
              <a:buChar char="•"/>
            </a:pPr>
            <a:r>
              <a:rPr lang="en-US" altLang="en-US" sz="2000" dirty="0"/>
              <a:t>Given:</a:t>
            </a:r>
            <a:endParaRPr lang="en-US" sz="2000" dirty="0"/>
          </a:p>
        </p:txBody>
      </p:sp>
      <p:graphicFrame>
        <p:nvGraphicFramePr>
          <p:cNvPr id="8" name="Object 7"/>
          <p:cNvGraphicFramePr>
            <a:graphicFrameLocks noChangeAspect="1"/>
          </p:cNvGraphicFramePr>
          <p:nvPr>
            <p:extLst>
              <p:ext uri="{D42A27DB-BD31-4B8C-83A1-F6EECF244321}">
                <p14:modId xmlns:p14="http://schemas.microsoft.com/office/powerpoint/2010/main" val="250948947"/>
              </p:ext>
            </p:extLst>
          </p:nvPr>
        </p:nvGraphicFramePr>
        <p:xfrm>
          <a:off x="4917279" y="1524000"/>
          <a:ext cx="873921" cy="297505"/>
        </p:xfrm>
        <a:graphic>
          <a:graphicData uri="http://schemas.openxmlformats.org/presentationml/2006/ole">
            <mc:AlternateContent xmlns:mc="http://schemas.openxmlformats.org/markup-compatibility/2006">
              <mc:Choice xmlns:v="urn:schemas-microsoft-com:vml" Requires="v">
                <p:oleObj spid="_x0000_s43878" name="Equation" r:id="rId4" imgW="596880" imgH="203040" progId="Equation.DSMT4">
                  <p:embed/>
                </p:oleObj>
              </mc:Choice>
              <mc:Fallback>
                <p:oleObj name="Equation" r:id="rId4" imgW="596880" imgH="203040" progId="Equation.DSMT4">
                  <p:embed/>
                  <p:pic>
                    <p:nvPicPr>
                      <p:cNvPr id="0" name=""/>
                      <p:cNvPicPr/>
                      <p:nvPr/>
                    </p:nvPicPr>
                    <p:blipFill>
                      <a:blip r:embed="rId5"/>
                      <a:stretch>
                        <a:fillRect/>
                      </a:stretch>
                    </p:blipFill>
                    <p:spPr>
                      <a:xfrm>
                        <a:off x="4917279" y="1524000"/>
                        <a:ext cx="873921" cy="29750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295058537"/>
              </p:ext>
            </p:extLst>
          </p:nvPr>
        </p:nvGraphicFramePr>
        <p:xfrm>
          <a:off x="4917279" y="1949483"/>
          <a:ext cx="873921" cy="260317"/>
        </p:xfrm>
        <a:graphic>
          <a:graphicData uri="http://schemas.openxmlformats.org/presentationml/2006/ole">
            <mc:AlternateContent xmlns:mc="http://schemas.openxmlformats.org/markup-compatibility/2006">
              <mc:Choice xmlns:v="urn:schemas-microsoft-com:vml" Requires="v">
                <p:oleObj spid="_x0000_s43879" name="Equation" r:id="rId6" imgW="596880" imgH="177480" progId="Equation.DSMT4">
                  <p:embed/>
                </p:oleObj>
              </mc:Choice>
              <mc:Fallback>
                <p:oleObj name="Equation" r:id="rId6" imgW="596880" imgH="177480" progId="Equation.DSMT4">
                  <p:embed/>
                  <p:pic>
                    <p:nvPicPr>
                      <p:cNvPr id="0" name=""/>
                      <p:cNvPicPr/>
                      <p:nvPr/>
                    </p:nvPicPr>
                    <p:blipFill>
                      <a:blip r:embed="rId7"/>
                      <a:stretch>
                        <a:fillRect/>
                      </a:stretch>
                    </p:blipFill>
                    <p:spPr>
                      <a:xfrm>
                        <a:off x="4917279" y="1949483"/>
                        <a:ext cx="873921" cy="260317"/>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249507641"/>
              </p:ext>
            </p:extLst>
          </p:nvPr>
        </p:nvGraphicFramePr>
        <p:xfrm>
          <a:off x="6203772" y="1524000"/>
          <a:ext cx="762357" cy="297505"/>
        </p:xfrm>
        <a:graphic>
          <a:graphicData uri="http://schemas.openxmlformats.org/presentationml/2006/ole">
            <mc:AlternateContent xmlns:mc="http://schemas.openxmlformats.org/markup-compatibility/2006">
              <mc:Choice xmlns:v="urn:schemas-microsoft-com:vml" Requires="v">
                <p:oleObj spid="_x0000_s43880" name="Equation" r:id="rId8" imgW="520560" imgH="203040" progId="Equation.DSMT4">
                  <p:embed/>
                </p:oleObj>
              </mc:Choice>
              <mc:Fallback>
                <p:oleObj name="Equation" r:id="rId8" imgW="520560" imgH="203040" progId="Equation.DSMT4">
                  <p:embed/>
                  <p:pic>
                    <p:nvPicPr>
                      <p:cNvPr id="0" name=""/>
                      <p:cNvPicPr/>
                      <p:nvPr/>
                    </p:nvPicPr>
                    <p:blipFill>
                      <a:blip r:embed="rId9"/>
                      <a:stretch>
                        <a:fillRect/>
                      </a:stretch>
                    </p:blipFill>
                    <p:spPr>
                      <a:xfrm>
                        <a:off x="6203772" y="1524000"/>
                        <a:ext cx="762357" cy="297505"/>
                      </a:xfrm>
                      <a:prstGeom prst="rect">
                        <a:avLst/>
                      </a:prstGeom>
                    </p:spPr>
                  </p:pic>
                </p:oleObj>
              </mc:Fallback>
            </mc:AlternateContent>
          </a:graphicData>
        </a:graphic>
      </p:graphicFrame>
      <p:sp>
        <p:nvSpPr>
          <p:cNvPr id="4" name="Content Placeholder 3"/>
          <p:cNvSpPr>
            <a:spLocks noGrp="1"/>
          </p:cNvSpPr>
          <p:nvPr>
            <p:ph sz="quarter" idx="13"/>
          </p:nvPr>
        </p:nvSpPr>
        <p:spPr>
          <a:xfrm>
            <a:off x="3740816" y="2282868"/>
            <a:ext cx="4183984" cy="392808"/>
          </a:xfrm>
        </p:spPr>
        <p:txBody>
          <a:bodyPr/>
          <a:lstStyle/>
          <a:p>
            <a:pPr marL="292608" indent="-292608">
              <a:spcBef>
                <a:spcPts val="0"/>
              </a:spcBef>
              <a:spcAft>
                <a:spcPts val="0"/>
              </a:spcAft>
              <a:buFont typeface="Arial" panose="020B0604020202020204" pitchFamily="34" charset="0"/>
              <a:buChar char="•"/>
            </a:pPr>
            <a:r>
              <a:rPr lang="en-US" altLang="en-US" sz="2000" dirty="0"/>
              <a:t>Find: time when T = N</a:t>
            </a:r>
          </a:p>
        </p:txBody>
      </p:sp>
      <p:sp>
        <p:nvSpPr>
          <p:cNvPr id="5" name="Content Placeholder 4"/>
          <p:cNvSpPr>
            <a:spLocks noGrp="1"/>
          </p:cNvSpPr>
          <p:nvPr>
            <p:ph sz="quarter" idx="14"/>
          </p:nvPr>
        </p:nvSpPr>
        <p:spPr>
          <a:xfrm>
            <a:off x="3740816" y="2721575"/>
            <a:ext cx="4183984" cy="468411"/>
          </a:xfrm>
        </p:spPr>
        <p:txBody>
          <a:bodyPr/>
          <a:lstStyle/>
          <a:p>
            <a:r>
              <a:rPr lang="en-US" altLang="en-US" sz="2000" b="1" dirty="0">
                <a:solidFill>
                  <a:srgbClr val="C00000"/>
                </a:solidFill>
              </a:rPr>
              <a:t>Draw the FBD and KD of the collar</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3200400"/>
            <a:ext cx="4220477" cy="1298995"/>
          </a:xfrm>
          <a:prstGeom prst="rect">
            <a:avLst/>
          </a:prstGeom>
        </p:spPr>
      </p:pic>
      <p:sp>
        <p:nvSpPr>
          <p:cNvPr id="6" name="Content Placeholder 5"/>
          <p:cNvSpPr>
            <a:spLocks noGrp="1"/>
          </p:cNvSpPr>
          <p:nvPr>
            <p:ph sz="quarter" idx="15"/>
          </p:nvPr>
        </p:nvSpPr>
        <p:spPr>
          <a:xfrm>
            <a:off x="3740816" y="4663440"/>
            <a:ext cx="4183984" cy="572502"/>
          </a:xfrm>
        </p:spPr>
        <p:txBody>
          <a:bodyPr/>
          <a:lstStyle/>
          <a:p>
            <a:r>
              <a:rPr lang="en-US" altLang="en-US" sz="2000" b="1" dirty="0">
                <a:solidFill>
                  <a:srgbClr val="C00000"/>
                </a:solidFill>
              </a:rPr>
              <a:t>Write the equations of motion</a:t>
            </a:r>
          </a:p>
        </p:txBody>
      </p:sp>
      <p:graphicFrame>
        <p:nvGraphicFramePr>
          <p:cNvPr id="15" name="Object 14"/>
          <p:cNvGraphicFramePr>
            <a:graphicFrameLocks noChangeAspect="1"/>
          </p:cNvGraphicFramePr>
          <p:nvPr>
            <p:extLst>
              <p:ext uri="{D42A27DB-BD31-4B8C-83A1-F6EECF244321}">
                <p14:modId xmlns:p14="http://schemas.microsoft.com/office/powerpoint/2010/main" val="44417150"/>
              </p:ext>
            </p:extLst>
          </p:nvPr>
        </p:nvGraphicFramePr>
        <p:xfrm>
          <a:off x="3717925" y="5316538"/>
          <a:ext cx="1708150" cy="395287"/>
        </p:xfrm>
        <a:graphic>
          <a:graphicData uri="http://schemas.openxmlformats.org/presentationml/2006/ole">
            <mc:AlternateContent xmlns:mc="http://schemas.openxmlformats.org/markup-compatibility/2006">
              <mc:Choice xmlns:v="urn:schemas-microsoft-com:vml" Requires="v">
                <p:oleObj spid="_x0000_s43881" name="Equation" r:id="rId11" imgW="876240" imgH="203040" progId="Equation.DSMT4">
                  <p:embed/>
                </p:oleObj>
              </mc:Choice>
              <mc:Fallback>
                <p:oleObj name="Equation" r:id="rId11" imgW="876240" imgH="203040" progId="Equation.DSMT4">
                  <p:embed/>
                  <p:pic>
                    <p:nvPicPr>
                      <p:cNvPr id="0" name=""/>
                      <p:cNvPicPr/>
                      <p:nvPr/>
                    </p:nvPicPr>
                    <p:blipFill>
                      <a:blip r:embed="rId12"/>
                      <a:stretch>
                        <a:fillRect/>
                      </a:stretch>
                    </p:blipFill>
                    <p:spPr>
                      <a:xfrm>
                        <a:off x="3717925" y="5316538"/>
                        <a:ext cx="1708150" cy="395287"/>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672212046"/>
              </p:ext>
            </p:extLst>
          </p:nvPr>
        </p:nvGraphicFramePr>
        <p:xfrm>
          <a:off x="3743325" y="5878513"/>
          <a:ext cx="2251075" cy="446087"/>
        </p:xfrm>
        <a:graphic>
          <a:graphicData uri="http://schemas.openxmlformats.org/presentationml/2006/ole">
            <mc:AlternateContent xmlns:mc="http://schemas.openxmlformats.org/markup-compatibility/2006">
              <mc:Choice xmlns:v="urn:schemas-microsoft-com:vml" Requires="v">
                <p:oleObj spid="_x0000_s43882" name="Equation" r:id="rId13" imgW="1155600" imgH="228600" progId="Equation.DSMT4">
                  <p:embed/>
                </p:oleObj>
              </mc:Choice>
              <mc:Fallback>
                <p:oleObj name="Equation" r:id="rId13" imgW="1155600" imgH="228600" progId="Equation.DSMT4">
                  <p:embed/>
                  <p:pic>
                    <p:nvPicPr>
                      <p:cNvPr id="0" name=""/>
                      <p:cNvPicPr/>
                      <p:nvPr/>
                    </p:nvPicPr>
                    <p:blipFill>
                      <a:blip r:embed="rId14"/>
                      <a:stretch>
                        <a:fillRect/>
                      </a:stretch>
                    </p:blipFill>
                    <p:spPr>
                      <a:xfrm>
                        <a:off x="3743325" y="5878513"/>
                        <a:ext cx="2251075" cy="446087"/>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729427248"/>
              </p:ext>
            </p:extLst>
          </p:nvPr>
        </p:nvGraphicFramePr>
        <p:xfrm>
          <a:off x="6444139" y="5337019"/>
          <a:ext cx="1311683" cy="395980"/>
        </p:xfrm>
        <a:graphic>
          <a:graphicData uri="http://schemas.openxmlformats.org/presentationml/2006/ole">
            <mc:AlternateContent xmlns:mc="http://schemas.openxmlformats.org/markup-compatibility/2006">
              <mc:Choice xmlns:v="urn:schemas-microsoft-com:vml" Requires="v">
                <p:oleObj spid="_x0000_s43883" name="Equation" r:id="rId15" imgW="672840" imgH="203040" progId="Equation.DSMT4">
                  <p:embed/>
                </p:oleObj>
              </mc:Choice>
              <mc:Fallback>
                <p:oleObj name="Equation" r:id="rId15" imgW="672840" imgH="203040" progId="Equation.DSMT4">
                  <p:embed/>
                  <p:pic>
                    <p:nvPicPr>
                      <p:cNvPr id="0" name=""/>
                      <p:cNvPicPr/>
                      <p:nvPr/>
                    </p:nvPicPr>
                    <p:blipFill>
                      <a:blip r:embed="rId16"/>
                      <a:stretch>
                        <a:fillRect/>
                      </a:stretch>
                    </p:blipFill>
                    <p:spPr>
                      <a:xfrm>
                        <a:off x="6444139" y="5337019"/>
                        <a:ext cx="1311683" cy="39598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022675983"/>
              </p:ext>
            </p:extLst>
          </p:nvPr>
        </p:nvGraphicFramePr>
        <p:xfrm>
          <a:off x="6444139" y="5879123"/>
          <a:ext cx="1856154" cy="420728"/>
        </p:xfrm>
        <a:graphic>
          <a:graphicData uri="http://schemas.openxmlformats.org/presentationml/2006/ole">
            <mc:AlternateContent xmlns:mc="http://schemas.openxmlformats.org/markup-compatibility/2006">
              <mc:Choice xmlns:v="urn:schemas-microsoft-com:vml" Requires="v">
                <p:oleObj spid="_x0000_s43884" name="Equation" r:id="rId17" imgW="952200" imgH="215640" progId="Equation.DSMT4">
                  <p:embed/>
                </p:oleObj>
              </mc:Choice>
              <mc:Fallback>
                <p:oleObj name="Equation" r:id="rId17" imgW="952200" imgH="215640" progId="Equation.DSMT4">
                  <p:embed/>
                  <p:pic>
                    <p:nvPicPr>
                      <p:cNvPr id="0" name=""/>
                      <p:cNvPicPr/>
                      <p:nvPr/>
                    </p:nvPicPr>
                    <p:blipFill>
                      <a:blip r:embed="rId18"/>
                      <a:stretch>
                        <a:fillRect/>
                      </a:stretch>
                    </p:blipFill>
                    <p:spPr>
                      <a:xfrm>
                        <a:off x="6444139" y="5879123"/>
                        <a:ext cx="1856154" cy="420728"/>
                      </a:xfrm>
                      <a:prstGeom prst="rect">
                        <a:avLst/>
                      </a:prstGeom>
                    </p:spPr>
                  </p:pic>
                </p:oleObj>
              </mc:Fallback>
            </mc:AlternateContent>
          </a:graphicData>
        </a:graphic>
      </p:graphicFrame>
    </p:spTree>
    <p:extLst>
      <p:ext uri="{BB962C8B-B14F-4D97-AF65-F5344CB8AC3E}">
        <p14:creationId xmlns:p14="http://schemas.microsoft.com/office/powerpoint/2010/main" val="21250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11</a:t>
            </a:r>
            <a:endParaRPr lang="en-US" sz="1000" b="1" dirty="0">
              <a:solidFill>
                <a:srgbClr val="AD0B1E"/>
              </a:solidFill>
            </a:endParaRPr>
          </a:p>
        </p:txBody>
      </p:sp>
      <p:sp>
        <p:nvSpPr>
          <p:cNvPr id="3" name="Content Placeholder 2"/>
          <p:cNvSpPr>
            <a:spLocks noGrp="1"/>
          </p:cNvSpPr>
          <p:nvPr>
            <p:ph sz="quarter" idx="12"/>
          </p:nvPr>
        </p:nvSpPr>
        <p:spPr>
          <a:xfrm>
            <a:off x="533400" y="1295400"/>
            <a:ext cx="4648200" cy="457200"/>
          </a:xfrm>
        </p:spPr>
        <p:txBody>
          <a:bodyPr/>
          <a:lstStyle/>
          <a:p>
            <a:r>
              <a:rPr lang="en-US" altLang="en-US" sz="2000" b="1" dirty="0">
                <a:solidFill>
                  <a:srgbClr val="C00000"/>
                </a:solidFill>
              </a:rPr>
              <a:t>Kinematics: find expressions for r and </a:t>
            </a:r>
            <a:r>
              <a:rPr lang="en-US" altLang="en-US" sz="2000" b="1" dirty="0">
                <a:solidFill>
                  <a:srgbClr val="C00000"/>
                </a:solidFill>
                <a:latin typeface="Symbol" pitchFamily="18" charset="2"/>
              </a:rPr>
              <a:t>q</a:t>
            </a:r>
            <a:endParaRPr lang="en-US" altLang="en-US" sz="2000" b="1" baseline="-25000" dirty="0">
              <a:solidFill>
                <a:srgbClr val="C00000"/>
              </a:solidFill>
              <a:latin typeface="Symbol" pitchFamily="18" charset="2"/>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871776488"/>
              </p:ext>
            </p:extLst>
          </p:nvPr>
        </p:nvGraphicFramePr>
        <p:xfrm>
          <a:off x="1194689" y="1800795"/>
          <a:ext cx="1781907" cy="866205"/>
        </p:xfrm>
        <a:graphic>
          <a:graphicData uri="http://schemas.openxmlformats.org/presentationml/2006/ole">
            <mc:AlternateContent xmlns:mc="http://schemas.openxmlformats.org/markup-compatibility/2006">
              <mc:Choice xmlns:v="urn:schemas-microsoft-com:vml" Requires="v">
                <p:oleObj spid="_x0000_s45009" name="Equation" r:id="rId3" imgW="914400" imgH="444240" progId="Equation.DSMT4">
                  <p:embed/>
                </p:oleObj>
              </mc:Choice>
              <mc:Fallback>
                <p:oleObj name="Equation" r:id="rId3" imgW="914400" imgH="444240" progId="Equation.DSMT4">
                  <p:embed/>
                  <p:pic>
                    <p:nvPicPr>
                      <p:cNvPr id="0" name=""/>
                      <p:cNvPicPr/>
                      <p:nvPr/>
                    </p:nvPicPr>
                    <p:blipFill>
                      <a:blip r:embed="rId4"/>
                      <a:stretch>
                        <a:fillRect/>
                      </a:stretch>
                    </p:blipFill>
                    <p:spPr>
                      <a:xfrm>
                        <a:off x="1194689" y="1800795"/>
                        <a:ext cx="1781907" cy="86620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731638509"/>
              </p:ext>
            </p:extLst>
          </p:nvPr>
        </p:nvGraphicFramePr>
        <p:xfrm>
          <a:off x="5878428" y="1150608"/>
          <a:ext cx="1057444" cy="314984"/>
        </p:xfrm>
        <a:graphic>
          <a:graphicData uri="http://schemas.openxmlformats.org/presentationml/2006/ole">
            <mc:AlternateContent xmlns:mc="http://schemas.openxmlformats.org/markup-compatibility/2006">
              <mc:Choice xmlns:v="urn:schemas-microsoft-com:vml" Requires="v">
                <p:oleObj spid="_x0000_s45010" name="Equation" r:id="rId5" imgW="596880" imgH="177480" progId="Equation.DSMT4">
                  <p:embed/>
                </p:oleObj>
              </mc:Choice>
              <mc:Fallback>
                <p:oleObj name="Equation" r:id="rId5" imgW="596880" imgH="177480" progId="Equation.DSMT4">
                  <p:embed/>
                  <p:pic>
                    <p:nvPicPr>
                      <p:cNvPr id="0" name=""/>
                      <p:cNvPicPr/>
                      <p:nvPr/>
                    </p:nvPicPr>
                    <p:blipFill>
                      <a:blip r:embed="rId6"/>
                      <a:stretch>
                        <a:fillRect/>
                      </a:stretch>
                    </p:blipFill>
                    <p:spPr>
                      <a:xfrm>
                        <a:off x="5878428" y="1150608"/>
                        <a:ext cx="1057444" cy="31498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261138504"/>
              </p:ext>
            </p:extLst>
          </p:nvPr>
        </p:nvGraphicFramePr>
        <p:xfrm>
          <a:off x="5870183" y="1463017"/>
          <a:ext cx="1597417" cy="629967"/>
        </p:xfrm>
        <a:graphic>
          <a:graphicData uri="http://schemas.openxmlformats.org/presentationml/2006/ole">
            <mc:AlternateContent xmlns:mc="http://schemas.openxmlformats.org/markup-compatibility/2006">
              <mc:Choice xmlns:v="urn:schemas-microsoft-com:vml" Requires="v">
                <p:oleObj spid="_x0000_s45011" name="Equation" r:id="rId7" imgW="901440" imgH="355320" progId="Equation.DSMT4">
                  <p:embed/>
                </p:oleObj>
              </mc:Choice>
              <mc:Fallback>
                <p:oleObj name="Equation" r:id="rId7" imgW="901440" imgH="355320" progId="Equation.DSMT4">
                  <p:embed/>
                  <p:pic>
                    <p:nvPicPr>
                      <p:cNvPr id="0" name=""/>
                      <p:cNvPicPr/>
                      <p:nvPr/>
                    </p:nvPicPr>
                    <p:blipFill>
                      <a:blip r:embed="rId8"/>
                      <a:stretch>
                        <a:fillRect/>
                      </a:stretch>
                    </p:blipFill>
                    <p:spPr>
                      <a:xfrm>
                        <a:off x="5870183" y="1463017"/>
                        <a:ext cx="1597417" cy="629967"/>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751923270"/>
              </p:ext>
            </p:extLst>
          </p:nvPr>
        </p:nvGraphicFramePr>
        <p:xfrm>
          <a:off x="6122761" y="2177117"/>
          <a:ext cx="1192439" cy="337483"/>
        </p:xfrm>
        <a:graphic>
          <a:graphicData uri="http://schemas.openxmlformats.org/presentationml/2006/ole">
            <mc:AlternateContent xmlns:mc="http://schemas.openxmlformats.org/markup-compatibility/2006">
              <mc:Choice xmlns:v="urn:schemas-microsoft-com:vml" Requires="v">
                <p:oleObj spid="_x0000_s45012" name="Equation" r:id="rId9" imgW="672840" imgH="190440" progId="Equation.DSMT4">
                  <p:embed/>
                </p:oleObj>
              </mc:Choice>
              <mc:Fallback>
                <p:oleObj name="Equation" r:id="rId9" imgW="672840" imgH="190440" progId="Equation.DSMT4">
                  <p:embed/>
                  <p:pic>
                    <p:nvPicPr>
                      <p:cNvPr id="0" name=""/>
                      <p:cNvPicPr/>
                      <p:nvPr/>
                    </p:nvPicPr>
                    <p:blipFill>
                      <a:blip r:embed="rId10"/>
                      <a:stretch>
                        <a:fillRect/>
                      </a:stretch>
                    </p:blipFill>
                    <p:spPr>
                      <a:xfrm>
                        <a:off x="6122761" y="2177117"/>
                        <a:ext cx="1192439" cy="33748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531691275"/>
              </p:ext>
            </p:extLst>
          </p:nvPr>
        </p:nvGraphicFramePr>
        <p:xfrm>
          <a:off x="6163082" y="2512290"/>
          <a:ext cx="618718" cy="321734"/>
        </p:xfrm>
        <a:graphic>
          <a:graphicData uri="http://schemas.openxmlformats.org/presentationml/2006/ole">
            <mc:AlternateContent xmlns:mc="http://schemas.openxmlformats.org/markup-compatibility/2006">
              <mc:Choice xmlns:v="urn:schemas-microsoft-com:vml" Requires="v">
                <p:oleObj spid="_x0000_s45013" name="Equation" r:id="rId11" imgW="317160" imgH="164880" progId="Equation.DSMT4">
                  <p:embed/>
                </p:oleObj>
              </mc:Choice>
              <mc:Fallback>
                <p:oleObj name="Equation" r:id="rId11" imgW="317160" imgH="164880" progId="Equation.DSMT4">
                  <p:embed/>
                  <p:pic>
                    <p:nvPicPr>
                      <p:cNvPr id="0" name=""/>
                      <p:cNvPicPr/>
                      <p:nvPr/>
                    </p:nvPicPr>
                    <p:blipFill>
                      <a:blip r:embed="rId12"/>
                      <a:stretch>
                        <a:fillRect/>
                      </a:stretch>
                    </p:blipFill>
                    <p:spPr>
                      <a:xfrm>
                        <a:off x="6163082" y="2512290"/>
                        <a:ext cx="618718" cy="321734"/>
                      </a:xfrm>
                      <a:prstGeom prst="rect">
                        <a:avLst/>
                      </a:prstGeom>
                    </p:spPr>
                  </p:pic>
                </p:oleObj>
              </mc:Fallback>
            </mc:AlternateContent>
          </a:graphicData>
        </a:graphic>
      </p:graphicFrame>
      <p:sp>
        <p:nvSpPr>
          <p:cNvPr id="4" name="Content Placeholder 3"/>
          <p:cNvSpPr>
            <a:spLocks noGrp="1"/>
          </p:cNvSpPr>
          <p:nvPr>
            <p:ph sz="quarter" idx="13"/>
          </p:nvPr>
        </p:nvSpPr>
        <p:spPr>
          <a:xfrm>
            <a:off x="533400" y="2819400"/>
            <a:ext cx="3276600" cy="426720"/>
          </a:xfrm>
        </p:spPr>
        <p:txBody>
          <a:bodyPr/>
          <a:lstStyle/>
          <a:p>
            <a:r>
              <a:rPr lang="en-US" altLang="en-US" sz="2000" b="1" dirty="0">
                <a:solidFill>
                  <a:srgbClr val="C00000"/>
                </a:solidFill>
              </a:rPr>
              <a:t>Substitute values into  </a:t>
            </a:r>
            <a:r>
              <a:rPr lang="en-US" altLang="en-US" sz="2000" b="1" dirty="0" err="1">
                <a:solidFill>
                  <a:srgbClr val="C00000"/>
                </a:solidFill>
              </a:rPr>
              <a:t>a</a:t>
            </a:r>
            <a:r>
              <a:rPr lang="en-US" altLang="en-US" sz="2000" b="1" baseline="-25000" dirty="0" err="1">
                <a:solidFill>
                  <a:srgbClr val="C00000"/>
                </a:solidFill>
              </a:rPr>
              <a:t>r</a:t>
            </a:r>
            <a:r>
              <a:rPr lang="en-US" altLang="en-US" sz="2000" b="1" baseline="-25000" dirty="0">
                <a:solidFill>
                  <a:srgbClr val="C00000"/>
                </a:solidFill>
              </a:rPr>
              <a:t> </a:t>
            </a:r>
            <a:r>
              <a:rPr lang="en-US" altLang="en-US" sz="2000" b="1" dirty="0">
                <a:solidFill>
                  <a:srgbClr val="C00000"/>
                </a:solidFill>
              </a:rPr>
              <a:t>, a</a:t>
            </a:r>
            <a:r>
              <a:rPr lang="el-GR" altLang="en-US" sz="2000" b="1" baseline="-25000" dirty="0">
                <a:solidFill>
                  <a:srgbClr val="C00000"/>
                </a:solidFill>
              </a:rPr>
              <a:t>θ</a:t>
            </a:r>
            <a:endParaRPr lang="en-US" altLang="en-US" sz="2000" b="1" baseline="-25000" dirty="0">
              <a:solidFill>
                <a:srgbClr val="C00000"/>
              </a:solidFill>
              <a:latin typeface="Symbol" pitchFamily="18" charset="2"/>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164115794"/>
              </p:ext>
            </p:extLst>
          </p:nvPr>
        </p:nvGraphicFramePr>
        <p:xfrm>
          <a:off x="953125" y="3280863"/>
          <a:ext cx="6209675" cy="1214937"/>
        </p:xfrm>
        <a:graphic>
          <a:graphicData uri="http://schemas.openxmlformats.org/presentationml/2006/ole">
            <mc:AlternateContent xmlns:mc="http://schemas.openxmlformats.org/markup-compatibility/2006">
              <mc:Choice xmlns:v="urn:schemas-microsoft-com:vml" Requires="v">
                <p:oleObj spid="_x0000_s45014" name="Equation" r:id="rId13" imgW="3504960" imgH="685800" progId="Equation.DSMT4">
                  <p:embed/>
                </p:oleObj>
              </mc:Choice>
              <mc:Fallback>
                <p:oleObj name="Equation" r:id="rId13" imgW="3504960" imgH="685800" progId="Equation.DSMT4">
                  <p:embed/>
                  <p:pic>
                    <p:nvPicPr>
                      <p:cNvPr id="0" name=""/>
                      <p:cNvPicPr/>
                      <p:nvPr/>
                    </p:nvPicPr>
                    <p:blipFill>
                      <a:blip r:embed="rId14"/>
                      <a:stretch>
                        <a:fillRect/>
                      </a:stretch>
                    </p:blipFill>
                    <p:spPr>
                      <a:xfrm>
                        <a:off x="953125" y="3280863"/>
                        <a:ext cx="6209675" cy="1214937"/>
                      </a:xfrm>
                      <a:prstGeom prst="rect">
                        <a:avLst/>
                      </a:prstGeom>
                    </p:spPr>
                  </p:pic>
                </p:oleObj>
              </mc:Fallback>
            </mc:AlternateContent>
          </a:graphicData>
        </a:graphic>
      </p:graphicFrame>
      <p:sp>
        <p:nvSpPr>
          <p:cNvPr id="5" name="Content Placeholder 4"/>
          <p:cNvSpPr>
            <a:spLocks noGrp="1"/>
          </p:cNvSpPr>
          <p:nvPr>
            <p:ph sz="quarter" idx="14"/>
          </p:nvPr>
        </p:nvSpPr>
        <p:spPr>
          <a:xfrm>
            <a:off x="533400" y="4556760"/>
            <a:ext cx="4038600" cy="396240"/>
          </a:xfrm>
        </p:spPr>
        <p:txBody>
          <a:bodyPr/>
          <a:lstStyle/>
          <a:p>
            <a:r>
              <a:rPr lang="en-US" altLang="en-US" sz="2000" b="1" dirty="0">
                <a:solidFill>
                  <a:srgbClr val="C00000"/>
                </a:solidFill>
              </a:rPr>
              <a:t>Substitute into equation of motion</a:t>
            </a:r>
            <a:endParaRPr lang="en-US" altLang="en-US" sz="2000" b="1" baseline="-25000" dirty="0">
              <a:solidFill>
                <a:srgbClr val="C00000"/>
              </a:solidFill>
              <a:latin typeface="Symbol" pitchFamily="18" charset="2"/>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569626432"/>
              </p:ext>
            </p:extLst>
          </p:nvPr>
        </p:nvGraphicFramePr>
        <p:xfrm>
          <a:off x="609600" y="5029200"/>
          <a:ext cx="4184782" cy="809958"/>
        </p:xfrm>
        <a:graphic>
          <a:graphicData uri="http://schemas.openxmlformats.org/presentationml/2006/ole">
            <mc:AlternateContent xmlns:mc="http://schemas.openxmlformats.org/markup-compatibility/2006">
              <mc:Choice xmlns:v="urn:schemas-microsoft-com:vml" Requires="v">
                <p:oleObj spid="_x0000_s45015" name="Equation" r:id="rId15" imgW="2361960" imgH="457200" progId="Equation.DSMT4">
                  <p:embed/>
                </p:oleObj>
              </mc:Choice>
              <mc:Fallback>
                <p:oleObj name="Equation" r:id="rId15" imgW="2361960" imgH="457200" progId="Equation.DSMT4">
                  <p:embed/>
                  <p:pic>
                    <p:nvPicPr>
                      <p:cNvPr id="0" name=""/>
                      <p:cNvPicPr/>
                      <p:nvPr/>
                    </p:nvPicPr>
                    <p:blipFill>
                      <a:blip r:embed="rId16"/>
                      <a:stretch>
                        <a:fillRect/>
                      </a:stretch>
                    </p:blipFill>
                    <p:spPr>
                      <a:xfrm>
                        <a:off x="609600" y="5029200"/>
                        <a:ext cx="4184782" cy="809958"/>
                      </a:xfrm>
                      <a:prstGeom prst="rect">
                        <a:avLst/>
                      </a:prstGeom>
                    </p:spPr>
                  </p:pic>
                </p:oleObj>
              </mc:Fallback>
            </mc:AlternateContent>
          </a:graphicData>
        </a:graphic>
      </p:graphicFrame>
      <p:sp>
        <p:nvSpPr>
          <p:cNvPr id="6" name="Content Placeholder 5"/>
          <p:cNvSpPr>
            <a:spLocks noGrp="1"/>
          </p:cNvSpPr>
          <p:nvPr>
            <p:ph sz="quarter" idx="15"/>
          </p:nvPr>
        </p:nvSpPr>
        <p:spPr>
          <a:xfrm>
            <a:off x="6172200" y="4534395"/>
            <a:ext cx="1447800" cy="441960"/>
          </a:xfrm>
        </p:spPr>
        <p:txBody>
          <a:bodyPr/>
          <a:lstStyle/>
          <a:p>
            <a:r>
              <a:rPr lang="en-US" altLang="en-US" sz="2000" b="1" dirty="0">
                <a:solidFill>
                  <a:srgbClr val="C00000"/>
                </a:solidFill>
              </a:rPr>
              <a:t>Set </a:t>
            </a:r>
            <a:r>
              <a:rPr lang="en-US" altLang="en-US" sz="2000" b="1" i="1" dirty="0">
                <a:solidFill>
                  <a:srgbClr val="C00000"/>
                </a:solidFill>
              </a:rPr>
              <a:t>T = N</a:t>
            </a:r>
            <a:endParaRPr lang="en-US" altLang="en-US" sz="2000" b="1" i="1" baseline="-25000" dirty="0">
              <a:solidFill>
                <a:srgbClr val="C00000"/>
              </a:solidFill>
              <a:latin typeface="Symbol" pitchFamily="18" charset="2"/>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2401617802"/>
              </p:ext>
            </p:extLst>
          </p:nvPr>
        </p:nvGraphicFramePr>
        <p:xfrm>
          <a:off x="5674917" y="5076916"/>
          <a:ext cx="2249883" cy="1147441"/>
        </p:xfrm>
        <a:graphic>
          <a:graphicData uri="http://schemas.openxmlformats.org/presentationml/2006/ole">
            <mc:AlternateContent xmlns:mc="http://schemas.openxmlformats.org/markup-compatibility/2006">
              <mc:Choice xmlns:v="urn:schemas-microsoft-com:vml" Requires="v">
                <p:oleObj spid="_x0000_s45016" name="Equation" r:id="rId17" imgW="1269720" imgH="647640" progId="Equation.DSMT4">
                  <p:embed/>
                </p:oleObj>
              </mc:Choice>
              <mc:Fallback>
                <p:oleObj name="Equation" r:id="rId17" imgW="1269720" imgH="647640" progId="Equation.DSMT4">
                  <p:embed/>
                  <p:pic>
                    <p:nvPicPr>
                      <p:cNvPr id="0" name=""/>
                      <p:cNvPicPr/>
                      <p:nvPr/>
                    </p:nvPicPr>
                    <p:blipFill>
                      <a:blip r:embed="rId18"/>
                      <a:stretch>
                        <a:fillRect/>
                      </a:stretch>
                    </p:blipFill>
                    <p:spPr>
                      <a:xfrm>
                        <a:off x="5674917" y="5076916"/>
                        <a:ext cx="2249883" cy="1147441"/>
                      </a:xfrm>
                      <a:prstGeom prst="rect">
                        <a:avLst/>
                      </a:prstGeom>
                    </p:spPr>
                  </p:pic>
                </p:oleObj>
              </mc:Fallback>
            </mc:AlternateContent>
          </a:graphicData>
        </a:graphic>
      </p:graphicFrame>
    </p:spTree>
    <p:extLst>
      <p:ext uri="{BB962C8B-B14F-4D97-AF65-F5344CB8AC3E}">
        <p14:creationId xmlns:p14="http://schemas.microsoft.com/office/powerpoint/2010/main" val="31934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2" name="Picture 11" descr="e1 is a direction radially outward along the path the girl is following. e2 is radially outward, 90 degrees in the direction of platform spin from the path the girl is follow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336" y="1447800"/>
            <a:ext cx="2995064" cy="3227438"/>
          </a:xfrm>
          <a:prstGeom prst="rect">
            <a:avLst/>
          </a:prstGeom>
        </p:spPr>
      </p:pic>
      <p:sp>
        <p:nvSpPr>
          <p:cNvPr id="3" name="Content Placeholder 2"/>
          <p:cNvSpPr>
            <a:spLocks noGrp="1"/>
          </p:cNvSpPr>
          <p:nvPr>
            <p:ph sz="quarter" idx="12"/>
          </p:nvPr>
        </p:nvSpPr>
        <p:spPr>
          <a:xfrm>
            <a:off x="568036" y="1397379"/>
            <a:ext cx="4918364" cy="3784221"/>
          </a:xfrm>
        </p:spPr>
        <p:txBody>
          <a:bodyPr/>
          <a:lstStyle/>
          <a:p>
            <a:r>
              <a:rPr lang="en-US" altLang="en-US" b="1" dirty="0">
                <a:solidFill>
                  <a:srgbClr val="C00000"/>
                </a:solidFill>
              </a:rPr>
              <a:t>The top view of a spinning platform is shown. A girl starts walking towards the outside of the spinning platform, as shown in the figure by the black box. She is walking at a constant rate with respect to the platform, and the platform rotates at a constant rate. In which direction(s) will the forces act on her?</a:t>
            </a:r>
          </a:p>
        </p:txBody>
      </p:sp>
      <p:sp>
        <p:nvSpPr>
          <p:cNvPr id="4" name="Content Placeholder 3"/>
          <p:cNvSpPr>
            <a:spLocks noGrp="1"/>
          </p:cNvSpPr>
          <p:nvPr>
            <p:ph sz="quarter" idx="13"/>
          </p:nvPr>
        </p:nvSpPr>
        <p:spPr>
          <a:xfrm>
            <a:off x="900885" y="5287604"/>
            <a:ext cx="1296815" cy="541178"/>
          </a:xfrm>
        </p:spPr>
        <p:txBody>
          <a:bodyPr/>
          <a:lstStyle/>
          <a:p>
            <a:r>
              <a:rPr lang="en-US" altLang="en-US" sz="2800" b="1" dirty="0"/>
              <a:t>a)  +e</a:t>
            </a:r>
            <a:r>
              <a:rPr lang="en-US" altLang="en-US" sz="2800" b="1" baseline="-25000" dirty="0"/>
              <a:t>1</a:t>
            </a:r>
          </a:p>
        </p:txBody>
      </p:sp>
      <p:sp>
        <p:nvSpPr>
          <p:cNvPr id="5" name="Content Placeholder 4"/>
          <p:cNvSpPr>
            <a:spLocks noGrp="1"/>
          </p:cNvSpPr>
          <p:nvPr>
            <p:ph sz="quarter" idx="14"/>
          </p:nvPr>
        </p:nvSpPr>
        <p:spPr>
          <a:xfrm>
            <a:off x="3087867" y="5269229"/>
            <a:ext cx="1296815" cy="505281"/>
          </a:xfrm>
        </p:spPr>
        <p:txBody>
          <a:bodyPr/>
          <a:lstStyle/>
          <a:p>
            <a:r>
              <a:rPr lang="en-US" altLang="en-US" sz="2800" b="1" dirty="0"/>
              <a:t>b) − e</a:t>
            </a:r>
            <a:r>
              <a:rPr lang="en-US" altLang="en-US" sz="2800" b="1" baseline="-25000" dirty="0"/>
              <a:t>1</a:t>
            </a:r>
          </a:p>
        </p:txBody>
      </p:sp>
      <p:sp>
        <p:nvSpPr>
          <p:cNvPr id="6" name="Content Placeholder 5"/>
          <p:cNvSpPr>
            <a:spLocks noGrp="1"/>
          </p:cNvSpPr>
          <p:nvPr>
            <p:ph sz="quarter" idx="15"/>
          </p:nvPr>
        </p:nvSpPr>
        <p:spPr>
          <a:xfrm>
            <a:off x="4688067" y="5283305"/>
            <a:ext cx="1296815" cy="558590"/>
          </a:xfrm>
        </p:spPr>
        <p:txBody>
          <a:bodyPr/>
          <a:lstStyle/>
          <a:p>
            <a:r>
              <a:rPr lang="en-US" altLang="en-US" sz="2800" b="1" dirty="0"/>
              <a:t>c)  +e</a:t>
            </a:r>
            <a:r>
              <a:rPr lang="en-US" altLang="en-US" sz="2800" b="1" baseline="-25000" dirty="0"/>
              <a:t>2</a:t>
            </a:r>
          </a:p>
        </p:txBody>
      </p:sp>
      <p:sp>
        <p:nvSpPr>
          <p:cNvPr id="7" name="Content Placeholder 6"/>
          <p:cNvSpPr>
            <a:spLocks noGrp="1"/>
          </p:cNvSpPr>
          <p:nvPr>
            <p:ph sz="quarter" idx="10"/>
          </p:nvPr>
        </p:nvSpPr>
        <p:spPr>
          <a:xfrm>
            <a:off x="6194254" y="5257800"/>
            <a:ext cx="1296815" cy="516710"/>
          </a:xfrm>
        </p:spPr>
        <p:txBody>
          <a:bodyPr/>
          <a:lstStyle/>
          <a:p>
            <a:r>
              <a:rPr lang="en-US" altLang="en-US" sz="2800" b="1" dirty="0"/>
              <a:t>d) − e</a:t>
            </a:r>
            <a:r>
              <a:rPr lang="en-US" altLang="en-US" sz="2800" b="1" baseline="-25000" dirty="0"/>
              <a:t>2</a:t>
            </a:r>
          </a:p>
        </p:txBody>
      </p:sp>
      <p:sp>
        <p:nvSpPr>
          <p:cNvPr id="8" name="Content Placeholder 7"/>
          <p:cNvSpPr>
            <a:spLocks noGrp="1"/>
          </p:cNvSpPr>
          <p:nvPr>
            <p:ph sz="quarter" idx="11"/>
          </p:nvPr>
        </p:nvSpPr>
        <p:spPr>
          <a:xfrm>
            <a:off x="900885" y="5841895"/>
            <a:ext cx="8058779" cy="440826"/>
          </a:xfrm>
        </p:spPr>
        <p:txBody>
          <a:bodyPr/>
          <a:lstStyle/>
          <a:p>
            <a:r>
              <a:rPr lang="en-US" altLang="en-US" sz="2800" b="1" dirty="0"/>
              <a:t>e)  The forces are zero in the e</a:t>
            </a:r>
            <a:r>
              <a:rPr lang="en-US" altLang="en-US" sz="2800" b="1" baseline="-25000" dirty="0"/>
              <a:t>1</a:t>
            </a:r>
            <a:r>
              <a:rPr lang="en-US" altLang="en-US" sz="2800" b="1" dirty="0"/>
              <a:t> and e</a:t>
            </a:r>
            <a:r>
              <a:rPr lang="en-US" altLang="en-US" sz="2800" b="1" baseline="-25000" dirty="0"/>
              <a:t>2</a:t>
            </a:r>
            <a:r>
              <a:rPr lang="en-US" altLang="en-US" sz="2800" b="1" dirty="0"/>
              <a:t> directions</a:t>
            </a:r>
            <a:endParaRPr lang="en-US" altLang="en-US" sz="2800" b="1" baseline="-25000" dirty="0"/>
          </a:p>
        </p:txBody>
      </p:sp>
    </p:spTree>
    <p:extLst>
      <p:ext uri="{BB962C8B-B14F-4D97-AF65-F5344CB8AC3E}">
        <p14:creationId xmlns:p14="http://schemas.microsoft.com/office/powerpoint/2010/main" val="400760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2" name="Picture 11" descr="e1 is a direction radially outward along the path the girl is following. e2 is radially outward, 90 degrees in the direction of platform spin from the path the girl is follow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336" y="1447800"/>
            <a:ext cx="2995064" cy="3227438"/>
          </a:xfrm>
          <a:prstGeom prst="rect">
            <a:avLst/>
          </a:prstGeom>
        </p:spPr>
      </p:pic>
      <p:sp>
        <p:nvSpPr>
          <p:cNvPr id="3" name="Content Placeholder 2"/>
          <p:cNvSpPr>
            <a:spLocks noGrp="1"/>
          </p:cNvSpPr>
          <p:nvPr>
            <p:ph sz="quarter" idx="12"/>
          </p:nvPr>
        </p:nvSpPr>
        <p:spPr>
          <a:xfrm>
            <a:off x="568036" y="1397379"/>
            <a:ext cx="4918364" cy="3784221"/>
          </a:xfrm>
        </p:spPr>
        <p:txBody>
          <a:bodyPr/>
          <a:lstStyle/>
          <a:p>
            <a:r>
              <a:rPr lang="en-US" altLang="en-US" b="1" dirty="0">
                <a:solidFill>
                  <a:srgbClr val="C00000"/>
                </a:solidFill>
              </a:rPr>
              <a:t>The top view of a spinning platform is shown. A girl starts walking towards the outside of the spinning platform, as shown in the figure by the black box. She is walking at a constant rate with respect to the platform, and the platform rotates at a constant rate. In which direction(s) will the forces act on her?</a:t>
            </a:r>
          </a:p>
        </p:txBody>
      </p:sp>
      <p:sp>
        <p:nvSpPr>
          <p:cNvPr id="4" name="Content Placeholder 3"/>
          <p:cNvSpPr>
            <a:spLocks noGrp="1"/>
          </p:cNvSpPr>
          <p:nvPr>
            <p:ph sz="quarter" idx="13"/>
          </p:nvPr>
        </p:nvSpPr>
        <p:spPr>
          <a:xfrm>
            <a:off x="900885" y="5287604"/>
            <a:ext cx="1296815" cy="541178"/>
          </a:xfrm>
        </p:spPr>
        <p:txBody>
          <a:bodyPr/>
          <a:lstStyle/>
          <a:p>
            <a:r>
              <a:rPr lang="en-US" altLang="en-US" sz="2800" b="1" dirty="0"/>
              <a:t>a)  +e</a:t>
            </a:r>
            <a:r>
              <a:rPr lang="en-US" altLang="en-US" sz="2800" b="1" baseline="-25000" dirty="0"/>
              <a:t>1</a:t>
            </a:r>
          </a:p>
        </p:txBody>
      </p:sp>
      <p:sp>
        <p:nvSpPr>
          <p:cNvPr id="5" name="Content Placeholder 4"/>
          <p:cNvSpPr>
            <a:spLocks noGrp="1"/>
          </p:cNvSpPr>
          <p:nvPr>
            <p:ph sz="quarter" idx="14"/>
          </p:nvPr>
        </p:nvSpPr>
        <p:spPr>
          <a:xfrm>
            <a:off x="3087867" y="5269229"/>
            <a:ext cx="1296815" cy="505281"/>
          </a:xfrm>
        </p:spPr>
        <p:txBody>
          <a:bodyPr/>
          <a:lstStyle/>
          <a:p>
            <a:r>
              <a:rPr lang="en-US" altLang="en-US" sz="2800" b="1" dirty="0"/>
              <a:t>b)  − e</a:t>
            </a:r>
            <a:r>
              <a:rPr lang="en-US" altLang="en-US" sz="2800" b="1" baseline="-25000" dirty="0"/>
              <a:t>1</a:t>
            </a:r>
          </a:p>
        </p:txBody>
      </p:sp>
      <p:sp>
        <p:nvSpPr>
          <p:cNvPr id="6" name="Content Placeholder 5"/>
          <p:cNvSpPr>
            <a:spLocks noGrp="1"/>
          </p:cNvSpPr>
          <p:nvPr>
            <p:ph sz="quarter" idx="15"/>
          </p:nvPr>
        </p:nvSpPr>
        <p:spPr>
          <a:xfrm>
            <a:off x="4688067" y="5283305"/>
            <a:ext cx="1296815" cy="558590"/>
          </a:xfrm>
        </p:spPr>
        <p:txBody>
          <a:bodyPr/>
          <a:lstStyle/>
          <a:p>
            <a:r>
              <a:rPr lang="en-US" altLang="en-US" sz="2800" b="1" dirty="0"/>
              <a:t>c)  +e</a:t>
            </a:r>
            <a:r>
              <a:rPr lang="en-US" altLang="en-US" sz="2800" b="1" baseline="-25000" dirty="0"/>
              <a:t>2</a:t>
            </a:r>
          </a:p>
        </p:txBody>
      </p:sp>
      <p:sp>
        <p:nvSpPr>
          <p:cNvPr id="7" name="Content Placeholder 6"/>
          <p:cNvSpPr>
            <a:spLocks noGrp="1"/>
          </p:cNvSpPr>
          <p:nvPr>
            <p:ph sz="quarter" idx="10"/>
          </p:nvPr>
        </p:nvSpPr>
        <p:spPr>
          <a:xfrm>
            <a:off x="6194254" y="5257800"/>
            <a:ext cx="1296815" cy="516710"/>
          </a:xfrm>
        </p:spPr>
        <p:txBody>
          <a:bodyPr/>
          <a:lstStyle/>
          <a:p>
            <a:r>
              <a:rPr lang="en-US" altLang="en-US" sz="2800" b="1" dirty="0"/>
              <a:t>d) − e</a:t>
            </a:r>
            <a:r>
              <a:rPr lang="en-US" altLang="en-US" sz="2800" b="1" baseline="-25000" dirty="0"/>
              <a:t>2</a:t>
            </a:r>
          </a:p>
        </p:txBody>
      </p:sp>
      <p:sp>
        <p:nvSpPr>
          <p:cNvPr id="8" name="Content Placeholder 7"/>
          <p:cNvSpPr>
            <a:spLocks noGrp="1"/>
          </p:cNvSpPr>
          <p:nvPr>
            <p:ph sz="quarter" idx="11"/>
          </p:nvPr>
        </p:nvSpPr>
        <p:spPr>
          <a:xfrm>
            <a:off x="900885" y="5841895"/>
            <a:ext cx="8058779" cy="440826"/>
          </a:xfrm>
        </p:spPr>
        <p:txBody>
          <a:bodyPr/>
          <a:lstStyle/>
          <a:p>
            <a:r>
              <a:rPr lang="en-US" altLang="en-US" sz="2800" b="1" dirty="0"/>
              <a:t>e)  The forces are zero in the e</a:t>
            </a:r>
            <a:r>
              <a:rPr lang="en-US" altLang="en-US" sz="2800" b="1" baseline="-25000" dirty="0"/>
              <a:t>1</a:t>
            </a:r>
            <a:r>
              <a:rPr lang="en-US" altLang="en-US" sz="2800" b="1" dirty="0"/>
              <a:t> and e</a:t>
            </a:r>
            <a:r>
              <a:rPr lang="en-US" altLang="en-US" sz="2800" b="1" baseline="-25000" dirty="0"/>
              <a:t>2</a:t>
            </a:r>
            <a:r>
              <a:rPr lang="en-US" altLang="en-US" sz="2800" b="1" dirty="0"/>
              <a:t> directions</a:t>
            </a:r>
            <a:endParaRPr lang="en-US" altLang="en-US" sz="2800" b="1" baseline="-25000" dirty="0"/>
          </a:p>
        </p:txBody>
      </p:sp>
      <p:sp>
        <p:nvSpPr>
          <p:cNvPr id="11" name="Oval 10"/>
          <p:cNvSpPr/>
          <p:nvPr/>
        </p:nvSpPr>
        <p:spPr>
          <a:xfrm>
            <a:off x="3010548" y="5108205"/>
            <a:ext cx="1349086" cy="86042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640212" y="5085942"/>
            <a:ext cx="1349086" cy="86042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85857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Angular Momentum of a Particle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3" name="Content Placeholder 2"/>
          <p:cNvSpPr>
            <a:spLocks noGrp="1"/>
          </p:cNvSpPr>
          <p:nvPr>
            <p:ph sz="quarter" idx="12"/>
          </p:nvPr>
        </p:nvSpPr>
        <p:spPr>
          <a:xfrm>
            <a:off x="904009" y="1143000"/>
            <a:ext cx="7412182" cy="838200"/>
          </a:xfrm>
        </p:spPr>
        <p:txBody>
          <a:bodyPr/>
          <a:lstStyle/>
          <a:p>
            <a:r>
              <a:rPr lang="en-US" altLang="en-US" b="1" dirty="0"/>
              <a:t>Satellite orbits are analyzed using conservation of angular momentum.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201446"/>
            <a:ext cx="2614738" cy="397075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387" y="2491951"/>
            <a:ext cx="3090213" cy="3070649"/>
          </a:xfrm>
          <a:prstGeom prst="rect">
            <a:avLst/>
          </a:prstGeom>
        </p:spPr>
      </p:pic>
      <p:sp>
        <p:nvSpPr>
          <p:cNvPr id="10" name="Text Placeholder 9"/>
          <p:cNvSpPr>
            <a:spLocks noGrp="1"/>
          </p:cNvSpPr>
          <p:nvPr>
            <p:ph type="body" sz="quarter" idx="16"/>
          </p:nvPr>
        </p:nvSpPr>
        <p:spPr/>
        <p:txBody>
          <a:bodyPr/>
          <a:lstStyle/>
          <a:p>
            <a:r>
              <a:rPr lang="en-US" dirty="0"/>
              <a:t>Source: NASA/JSC</a:t>
            </a:r>
          </a:p>
        </p:txBody>
      </p:sp>
    </p:spTree>
    <p:extLst>
      <p:ext uri="{BB962C8B-B14F-4D97-AF65-F5344CB8AC3E}">
        <p14:creationId xmlns:p14="http://schemas.microsoft.com/office/powerpoint/2010/main" val="3656905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599"/>
            <a:ext cx="8153400" cy="1161835"/>
          </a:xfrm>
        </p:spPr>
        <p:txBody>
          <a:bodyPr/>
          <a:lstStyle/>
          <a:p>
            <a:r>
              <a:rPr lang="en-US" altLang="en-US" b="1" dirty="0">
                <a:solidFill>
                  <a:srgbClr val="AD0B1E"/>
                </a:solidFill>
                <a:ea typeface="ＭＳ Ｐゴシック" pitchFamily="34" charset="-128"/>
              </a:rPr>
              <a:t>Eqs of Motion in Radial &amp; Transverse Components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5" name="Picture 14" descr="FBD for a particle in polar coordina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9" y="1752600"/>
            <a:ext cx="2443121" cy="1677471"/>
          </a:xfrm>
          <a:prstGeom prst="rect">
            <a:avLst/>
          </a:prstGeom>
        </p:spPr>
      </p:pic>
      <p:pic>
        <p:nvPicPr>
          <p:cNvPr id="16" name="Picture 15" descr="Kinetic diagram for particle in polar coordinat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060146"/>
            <a:ext cx="2614150" cy="1684520"/>
          </a:xfrm>
          <a:prstGeom prst="rect">
            <a:avLst/>
          </a:prstGeom>
        </p:spPr>
      </p:pic>
      <p:sp>
        <p:nvSpPr>
          <p:cNvPr id="3" name="Content Placeholder 2"/>
          <p:cNvSpPr>
            <a:spLocks noGrp="1"/>
          </p:cNvSpPr>
          <p:nvPr>
            <p:ph sz="quarter" idx="12"/>
          </p:nvPr>
        </p:nvSpPr>
        <p:spPr>
          <a:xfrm>
            <a:off x="3048000" y="1600200"/>
            <a:ext cx="5638800" cy="487680"/>
          </a:xfrm>
        </p:spPr>
        <p:txBody>
          <a:bodyPr/>
          <a:lstStyle/>
          <a:p>
            <a:pPr marL="292608" indent="-292608">
              <a:spcBef>
                <a:spcPts val="0"/>
              </a:spcBef>
              <a:spcAft>
                <a:spcPts val="0"/>
              </a:spcAft>
              <a:buFont typeface="Arial" panose="020B0604020202020204" pitchFamily="34" charset="0"/>
              <a:buChar char="•"/>
            </a:pPr>
            <a:r>
              <a:rPr lang="en-US" altLang="en-US" sz="2000" dirty="0"/>
              <a:t>Consider particle at </a:t>
            </a:r>
            <a:r>
              <a:rPr lang="en-US" altLang="en-US" sz="2000" i="1" dirty="0"/>
              <a:t>r</a:t>
            </a:r>
            <a:r>
              <a:rPr lang="en-US" altLang="en-US" sz="2000" dirty="0"/>
              <a:t> and </a:t>
            </a:r>
            <a:r>
              <a:rPr lang="en-US" altLang="en-US" sz="2000" i="1" dirty="0">
                <a:latin typeface="Symbol" pitchFamily="18" charset="2"/>
              </a:rPr>
              <a:t>q</a:t>
            </a:r>
            <a:r>
              <a:rPr lang="en-US" altLang="en-US" sz="2000" dirty="0"/>
              <a:t>, in polar coordinates,</a:t>
            </a:r>
          </a:p>
        </p:txBody>
      </p:sp>
      <p:graphicFrame>
        <p:nvGraphicFramePr>
          <p:cNvPr id="13" name="Object 12"/>
          <p:cNvGraphicFramePr>
            <a:graphicFrameLocks noChangeAspect="1"/>
          </p:cNvGraphicFramePr>
          <p:nvPr>
            <p:extLst>
              <p:ext uri="{D42A27DB-BD31-4B8C-83A1-F6EECF244321}">
                <p14:modId xmlns:p14="http://schemas.microsoft.com/office/powerpoint/2010/main" val="874694956"/>
              </p:ext>
            </p:extLst>
          </p:nvPr>
        </p:nvGraphicFramePr>
        <p:xfrm>
          <a:off x="3637578" y="2133600"/>
          <a:ext cx="3068022" cy="940860"/>
        </p:xfrm>
        <a:graphic>
          <a:graphicData uri="http://schemas.openxmlformats.org/presentationml/2006/ole">
            <mc:AlternateContent xmlns:mc="http://schemas.openxmlformats.org/markup-compatibility/2006">
              <mc:Choice xmlns:v="urn:schemas-microsoft-com:vml" Requires="v">
                <p:oleObj spid="_x0000_s45297" name="Equation" r:id="rId5" imgW="1904760" imgH="583920" progId="Equation.DSMT4">
                  <p:embed/>
                </p:oleObj>
              </mc:Choice>
              <mc:Fallback>
                <p:oleObj name="Equation" r:id="rId5" imgW="1904760" imgH="583920" progId="Equation.DSMT4">
                  <p:embed/>
                  <p:pic>
                    <p:nvPicPr>
                      <p:cNvPr id="0" name=""/>
                      <p:cNvPicPr/>
                      <p:nvPr/>
                    </p:nvPicPr>
                    <p:blipFill>
                      <a:blip r:embed="rId6"/>
                      <a:stretch>
                        <a:fillRect/>
                      </a:stretch>
                    </p:blipFill>
                    <p:spPr>
                      <a:xfrm>
                        <a:off x="3637578" y="2133600"/>
                        <a:ext cx="3068022" cy="940860"/>
                      </a:xfrm>
                      <a:prstGeom prst="rect">
                        <a:avLst/>
                      </a:prstGeom>
                    </p:spPr>
                  </p:pic>
                </p:oleObj>
              </mc:Fallback>
            </mc:AlternateContent>
          </a:graphicData>
        </a:graphic>
      </p:graphicFrame>
      <p:sp>
        <p:nvSpPr>
          <p:cNvPr id="4" name="Content Placeholder 3"/>
          <p:cNvSpPr>
            <a:spLocks noGrp="1"/>
          </p:cNvSpPr>
          <p:nvPr>
            <p:ph sz="quarter" idx="13"/>
          </p:nvPr>
        </p:nvSpPr>
        <p:spPr>
          <a:xfrm>
            <a:off x="3048000" y="3200400"/>
            <a:ext cx="5638800" cy="762000"/>
          </a:xfrm>
        </p:spPr>
        <p:txBody>
          <a:bodyPr>
            <a:noAutofit/>
          </a:bodyPr>
          <a:lstStyle/>
          <a:p>
            <a:pPr marL="292608" indent="-292608">
              <a:spcBef>
                <a:spcPts val="0"/>
              </a:spcBef>
              <a:spcAft>
                <a:spcPts val="0"/>
              </a:spcAft>
              <a:buFont typeface="Arial" panose="020B0604020202020204" pitchFamily="34" charset="0"/>
              <a:buChar char="•"/>
            </a:pPr>
            <a:r>
              <a:rPr lang="en-US" altLang="en-US" sz="2000" dirty="0"/>
              <a:t>This result may also be derived from  conservation of angular momentum,</a:t>
            </a:r>
          </a:p>
        </p:txBody>
      </p:sp>
      <p:graphicFrame>
        <p:nvGraphicFramePr>
          <p:cNvPr id="14" name="Object 13"/>
          <p:cNvGraphicFramePr>
            <a:graphicFrameLocks noChangeAspect="1"/>
          </p:cNvGraphicFramePr>
          <p:nvPr>
            <p:extLst>
              <p:ext uri="{D42A27DB-BD31-4B8C-83A1-F6EECF244321}">
                <p14:modId xmlns:p14="http://schemas.microsoft.com/office/powerpoint/2010/main" val="3129975061"/>
              </p:ext>
            </p:extLst>
          </p:nvPr>
        </p:nvGraphicFramePr>
        <p:xfrm>
          <a:off x="3364938" y="3962400"/>
          <a:ext cx="2654862" cy="2204885"/>
        </p:xfrm>
        <a:graphic>
          <a:graphicData uri="http://schemas.openxmlformats.org/presentationml/2006/ole">
            <mc:AlternateContent xmlns:mc="http://schemas.openxmlformats.org/markup-compatibility/2006">
              <mc:Choice xmlns:v="urn:schemas-microsoft-com:vml" Requires="v">
                <p:oleObj spid="_x0000_s45298" name="Equation" r:id="rId7" imgW="1498320" imgH="1244520" progId="Equation.DSMT4">
                  <p:embed/>
                </p:oleObj>
              </mc:Choice>
              <mc:Fallback>
                <p:oleObj name="Equation" r:id="rId7" imgW="1498320" imgH="1244520" progId="Equation.DSMT4">
                  <p:embed/>
                  <p:pic>
                    <p:nvPicPr>
                      <p:cNvPr id="0" name=""/>
                      <p:cNvPicPr/>
                      <p:nvPr/>
                    </p:nvPicPr>
                    <p:blipFill>
                      <a:blip r:embed="rId8"/>
                      <a:stretch>
                        <a:fillRect/>
                      </a:stretch>
                    </p:blipFill>
                    <p:spPr>
                      <a:xfrm>
                        <a:off x="3364938" y="3962400"/>
                        <a:ext cx="2654862" cy="2204885"/>
                      </a:xfrm>
                      <a:prstGeom prst="rect">
                        <a:avLst/>
                      </a:prstGeom>
                    </p:spPr>
                  </p:pic>
                </p:oleObj>
              </mc:Fallback>
            </mc:AlternateContent>
          </a:graphicData>
        </a:graphic>
      </p:graphicFrame>
    </p:spTree>
    <p:extLst>
      <p:ext uri="{BB962C8B-B14F-4D97-AF65-F5344CB8AC3E}">
        <p14:creationId xmlns:p14="http://schemas.microsoft.com/office/powerpoint/2010/main" val="204061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Angular Momentum of a Particle </a:t>
            </a:r>
            <a:r>
              <a:rPr lang="en-US" altLang="en-US" sz="1000" b="1" dirty="0">
                <a:solidFill>
                  <a:srgbClr val="AD0B1E"/>
                </a:solidFill>
                <a:ea typeface="ＭＳ Ｐゴシック" pitchFamily="34" charset="-128"/>
              </a:rPr>
              <a:t>2</a:t>
            </a:r>
            <a:r>
              <a:rPr lang="en-US" altLang="en-US" b="1" dirty="0">
                <a:solidFill>
                  <a:srgbClr val="AD0B1E"/>
                </a:solidFill>
                <a:ea typeface="ＭＳ Ｐゴシック" pitchFamily="34" charset="-128"/>
              </a:rPr>
              <a:t> </a:t>
            </a:r>
            <a:endParaRPr lang="en-US" b="1" dirty="0">
              <a:solidFill>
                <a:srgbClr val="AD0B1E"/>
              </a:solidFill>
            </a:endParaRPr>
          </a:p>
        </p:txBody>
      </p:sp>
      <p:pic>
        <p:nvPicPr>
          <p:cNvPr id="22" name="Picture 21" descr="Kinetic diagram for particle in polar coordina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17" y="1295400"/>
            <a:ext cx="2606983" cy="2307712"/>
          </a:xfrm>
          <a:prstGeom prst="rect">
            <a:avLst/>
          </a:prstGeom>
        </p:spPr>
      </p:pic>
      <p:pic>
        <p:nvPicPr>
          <p:cNvPr id="21" name="Picture 20" descr="In polar coordinates, angular momentum of a particle is the product of the position r and the transverse component of linear momentu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10000"/>
            <a:ext cx="2625993" cy="1986896"/>
          </a:xfrm>
          <a:prstGeom prst="rect">
            <a:avLst/>
          </a:prstGeom>
        </p:spPr>
      </p:pic>
      <p:sp>
        <p:nvSpPr>
          <p:cNvPr id="8" name="Content Placeholder 7"/>
          <p:cNvSpPr>
            <a:spLocks noGrp="1"/>
          </p:cNvSpPr>
          <p:nvPr>
            <p:ph sz="quarter" idx="11"/>
          </p:nvPr>
        </p:nvSpPr>
        <p:spPr>
          <a:xfrm>
            <a:off x="3200400" y="1066800"/>
            <a:ext cx="618506" cy="457200"/>
          </a:xfrm>
        </p:spPr>
        <p:txBody>
          <a:bodyPr/>
          <a:lstStyle/>
          <a:p>
            <a:pPr marL="292608" indent="-292608">
              <a:spcBef>
                <a:spcPts val="0"/>
              </a:spcBef>
              <a:spcAft>
                <a:spcPts val="0"/>
              </a:spcAft>
              <a:buFont typeface="Arial" panose="020B0604020202020204" pitchFamily="34" charset="0"/>
              <a:buChar char="•"/>
            </a:pPr>
            <a:r>
              <a:rPr lang="en-US" dirty="0"/>
              <a:t> </a:t>
            </a:r>
          </a:p>
        </p:txBody>
      </p:sp>
      <p:graphicFrame>
        <p:nvGraphicFramePr>
          <p:cNvPr id="15" name="Object 14"/>
          <p:cNvGraphicFramePr>
            <a:graphicFrameLocks noChangeAspect="1"/>
          </p:cNvGraphicFramePr>
          <p:nvPr>
            <p:extLst>
              <p:ext uri="{D42A27DB-BD31-4B8C-83A1-F6EECF244321}">
                <p14:modId xmlns:p14="http://schemas.microsoft.com/office/powerpoint/2010/main" val="642632163"/>
              </p:ext>
            </p:extLst>
          </p:nvPr>
        </p:nvGraphicFramePr>
        <p:xfrm>
          <a:off x="3514930" y="1110449"/>
          <a:ext cx="1394556" cy="371881"/>
        </p:xfrm>
        <a:graphic>
          <a:graphicData uri="http://schemas.openxmlformats.org/presentationml/2006/ole">
            <mc:AlternateContent xmlns:mc="http://schemas.openxmlformats.org/markup-compatibility/2006">
              <mc:Choice xmlns:v="urn:schemas-microsoft-com:vml" Requires="v">
                <p:oleObj spid="_x0000_s46811" name="Equation" r:id="rId5" imgW="952200" imgH="253800" progId="Equation.DSMT4">
                  <p:embed/>
                </p:oleObj>
              </mc:Choice>
              <mc:Fallback>
                <p:oleObj name="Equation" r:id="rId5" imgW="952200" imgH="253800" progId="Equation.DSMT4">
                  <p:embed/>
                  <p:pic>
                    <p:nvPicPr>
                      <p:cNvPr id="0" name=""/>
                      <p:cNvPicPr/>
                      <p:nvPr/>
                    </p:nvPicPr>
                    <p:blipFill>
                      <a:blip r:embed="rId6"/>
                      <a:stretch>
                        <a:fillRect/>
                      </a:stretch>
                    </p:blipFill>
                    <p:spPr>
                      <a:xfrm>
                        <a:off x="3514930" y="1110449"/>
                        <a:ext cx="1394556" cy="371881"/>
                      </a:xfrm>
                      <a:prstGeom prst="rect">
                        <a:avLst/>
                      </a:prstGeom>
                    </p:spPr>
                  </p:pic>
                </p:oleObj>
              </mc:Fallback>
            </mc:AlternateContent>
          </a:graphicData>
        </a:graphic>
      </p:graphicFrame>
      <p:sp>
        <p:nvSpPr>
          <p:cNvPr id="3" name="Content Placeholder 2"/>
          <p:cNvSpPr>
            <a:spLocks noGrp="1"/>
          </p:cNvSpPr>
          <p:nvPr>
            <p:ph sz="quarter" idx="12"/>
          </p:nvPr>
        </p:nvSpPr>
        <p:spPr>
          <a:xfrm>
            <a:off x="3186350" y="1066799"/>
            <a:ext cx="5500450" cy="754955"/>
          </a:xfrm>
        </p:spPr>
        <p:txBody>
          <a:bodyPr/>
          <a:lstStyle/>
          <a:p>
            <a:pPr marL="285750" indent="1376363"/>
            <a:r>
              <a:rPr lang="en-US" altLang="en-US" sz="2000" i="1" dirty="0"/>
              <a:t>moment of momentum</a:t>
            </a:r>
            <a:r>
              <a:rPr lang="en-US" altLang="en-US" sz="2000" dirty="0"/>
              <a:t> or the </a:t>
            </a:r>
            <a:r>
              <a:rPr lang="en-US" altLang="en-US" sz="2000" i="1" dirty="0"/>
              <a:t>angular momentum</a:t>
            </a:r>
            <a:r>
              <a:rPr lang="en-US" altLang="en-US" sz="2000" dirty="0"/>
              <a:t> of the particle about </a:t>
            </a:r>
            <a:r>
              <a:rPr lang="en-US" altLang="en-US" sz="2000" i="1" dirty="0"/>
              <a:t>O</a:t>
            </a:r>
            <a:r>
              <a:rPr lang="en-US" altLang="en-US" sz="2000" dirty="0"/>
              <a:t>.</a:t>
            </a:r>
          </a:p>
        </p:txBody>
      </p:sp>
      <p:sp>
        <p:nvSpPr>
          <p:cNvPr id="11" name="Content Placeholder 10"/>
          <p:cNvSpPr>
            <a:spLocks noGrp="1"/>
          </p:cNvSpPr>
          <p:nvPr>
            <p:ph sz="quarter" idx="18"/>
          </p:nvPr>
        </p:nvSpPr>
        <p:spPr>
          <a:xfrm>
            <a:off x="3200234" y="1752600"/>
            <a:ext cx="484992" cy="457200"/>
          </a:xfrm>
        </p:spPr>
        <p:txBody>
          <a:bodyPr/>
          <a:lstStyle/>
          <a:p>
            <a:pPr marL="292608" indent="-292608">
              <a:spcBef>
                <a:spcPts val="0"/>
              </a:spcBef>
              <a:spcAft>
                <a:spcPts val="0"/>
              </a:spcAft>
              <a:buFont typeface="Arial" panose="020B0604020202020204" pitchFamily="34" charset="0"/>
              <a:buChar char="•"/>
            </a:pPr>
            <a:r>
              <a:rPr lang="en-US" dirty="0"/>
              <a:t> </a:t>
            </a:r>
          </a:p>
        </p:txBody>
      </p:sp>
      <p:graphicFrame>
        <p:nvGraphicFramePr>
          <p:cNvPr id="16" name="Object 15"/>
          <p:cNvGraphicFramePr>
            <a:graphicFrameLocks noChangeAspect="1"/>
          </p:cNvGraphicFramePr>
          <p:nvPr>
            <p:extLst>
              <p:ext uri="{D42A27DB-BD31-4B8C-83A1-F6EECF244321}">
                <p14:modId xmlns:p14="http://schemas.microsoft.com/office/powerpoint/2010/main" val="1270115739"/>
              </p:ext>
            </p:extLst>
          </p:nvPr>
        </p:nvGraphicFramePr>
        <p:xfrm>
          <a:off x="3538812" y="1836715"/>
          <a:ext cx="292826" cy="390851"/>
        </p:xfrm>
        <a:graphic>
          <a:graphicData uri="http://schemas.openxmlformats.org/presentationml/2006/ole">
            <mc:AlternateContent xmlns:mc="http://schemas.openxmlformats.org/markup-compatibility/2006">
              <mc:Choice xmlns:v="urn:schemas-microsoft-com:vml" Requires="v">
                <p:oleObj spid="_x0000_s46812" name="Equation" r:id="rId7" imgW="241200" imgH="253800" progId="Equation.DSMT4">
                  <p:embed/>
                </p:oleObj>
              </mc:Choice>
              <mc:Fallback>
                <p:oleObj name="Equation" r:id="rId7" imgW="241200" imgH="253800" progId="Equation.DSMT4">
                  <p:embed/>
                  <p:pic>
                    <p:nvPicPr>
                      <p:cNvPr id="0" name=""/>
                      <p:cNvPicPr/>
                      <p:nvPr/>
                    </p:nvPicPr>
                    <p:blipFill>
                      <a:blip r:embed="rId8"/>
                      <a:stretch>
                        <a:fillRect/>
                      </a:stretch>
                    </p:blipFill>
                    <p:spPr>
                      <a:xfrm>
                        <a:off x="3538812" y="1836715"/>
                        <a:ext cx="292826" cy="390851"/>
                      </a:xfrm>
                      <a:prstGeom prst="rect">
                        <a:avLst/>
                      </a:prstGeom>
                    </p:spPr>
                  </p:pic>
                </p:oleObj>
              </mc:Fallback>
            </mc:AlternateContent>
          </a:graphicData>
        </a:graphic>
      </p:graphicFrame>
      <p:sp>
        <p:nvSpPr>
          <p:cNvPr id="4" name="Content Placeholder 3"/>
          <p:cNvSpPr>
            <a:spLocks noGrp="1"/>
          </p:cNvSpPr>
          <p:nvPr>
            <p:ph sz="quarter" idx="13"/>
          </p:nvPr>
        </p:nvSpPr>
        <p:spPr>
          <a:xfrm>
            <a:off x="3818328" y="1800978"/>
            <a:ext cx="4868472" cy="497266"/>
          </a:xfrm>
        </p:spPr>
        <p:txBody>
          <a:bodyPr/>
          <a:lstStyle/>
          <a:p>
            <a:r>
              <a:rPr lang="en-US" altLang="en-US" sz="2000" dirty="0"/>
              <a:t>is perpendicular to plane containing</a:t>
            </a:r>
          </a:p>
        </p:txBody>
      </p:sp>
      <p:graphicFrame>
        <p:nvGraphicFramePr>
          <p:cNvPr id="17" name="Object 16"/>
          <p:cNvGraphicFramePr>
            <a:graphicFrameLocks noChangeAspect="1"/>
          </p:cNvGraphicFramePr>
          <p:nvPr>
            <p:extLst>
              <p:ext uri="{D42A27DB-BD31-4B8C-83A1-F6EECF244321}">
                <p14:modId xmlns:p14="http://schemas.microsoft.com/office/powerpoint/2010/main" val="2871096060"/>
              </p:ext>
            </p:extLst>
          </p:nvPr>
        </p:nvGraphicFramePr>
        <p:xfrm>
          <a:off x="7572585" y="1854511"/>
          <a:ext cx="1043128" cy="347709"/>
        </p:xfrm>
        <a:graphic>
          <a:graphicData uri="http://schemas.openxmlformats.org/presentationml/2006/ole">
            <mc:AlternateContent xmlns:mc="http://schemas.openxmlformats.org/markup-compatibility/2006">
              <mc:Choice xmlns:v="urn:schemas-microsoft-com:vml" Requires="v">
                <p:oleObj spid="_x0000_s46813" name="Equation" r:id="rId9" imgW="647640" imgH="215640" progId="Equation.DSMT4">
                  <p:embed/>
                </p:oleObj>
              </mc:Choice>
              <mc:Fallback>
                <p:oleObj name="Equation" r:id="rId9" imgW="647640" imgH="215640" progId="Equation.DSMT4">
                  <p:embed/>
                  <p:pic>
                    <p:nvPicPr>
                      <p:cNvPr id="0" name=""/>
                      <p:cNvPicPr/>
                      <p:nvPr/>
                    </p:nvPicPr>
                    <p:blipFill>
                      <a:blip r:embed="rId10"/>
                      <a:stretch>
                        <a:fillRect/>
                      </a:stretch>
                    </p:blipFill>
                    <p:spPr>
                      <a:xfrm>
                        <a:off x="7572585" y="1854511"/>
                        <a:ext cx="1043128" cy="347709"/>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805772469"/>
              </p:ext>
            </p:extLst>
          </p:nvPr>
        </p:nvGraphicFramePr>
        <p:xfrm>
          <a:off x="3715423" y="2342461"/>
          <a:ext cx="1468931" cy="985486"/>
        </p:xfrm>
        <a:graphic>
          <a:graphicData uri="http://schemas.openxmlformats.org/presentationml/2006/ole">
            <mc:AlternateContent xmlns:mc="http://schemas.openxmlformats.org/markup-compatibility/2006">
              <mc:Choice xmlns:v="urn:schemas-microsoft-com:vml" Requires="v">
                <p:oleObj spid="_x0000_s46814" name="Equation" r:id="rId11" imgW="1002960" imgH="672840" progId="Equation.DSMT4">
                  <p:embed/>
                </p:oleObj>
              </mc:Choice>
              <mc:Fallback>
                <p:oleObj name="Equation" r:id="rId11" imgW="1002960" imgH="672840" progId="Equation.DSMT4">
                  <p:embed/>
                  <p:pic>
                    <p:nvPicPr>
                      <p:cNvPr id="0" name=""/>
                      <p:cNvPicPr/>
                      <p:nvPr/>
                    </p:nvPicPr>
                    <p:blipFill>
                      <a:blip r:embed="rId12"/>
                      <a:stretch>
                        <a:fillRect/>
                      </a:stretch>
                    </p:blipFill>
                    <p:spPr>
                      <a:xfrm>
                        <a:off x="3715423" y="2342461"/>
                        <a:ext cx="1468931" cy="985486"/>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406087867"/>
              </p:ext>
            </p:extLst>
          </p:nvPr>
        </p:nvGraphicFramePr>
        <p:xfrm>
          <a:off x="5691688" y="2286000"/>
          <a:ext cx="2156912" cy="1115644"/>
        </p:xfrm>
        <a:graphic>
          <a:graphicData uri="http://schemas.openxmlformats.org/presentationml/2006/ole">
            <mc:AlternateContent xmlns:mc="http://schemas.openxmlformats.org/markup-compatibility/2006">
              <mc:Choice xmlns:v="urn:schemas-microsoft-com:vml" Requires="v">
                <p:oleObj spid="_x0000_s46815" name="Equation" r:id="rId13" imgW="1473120" imgH="761760" progId="Equation.DSMT4">
                  <p:embed/>
                </p:oleObj>
              </mc:Choice>
              <mc:Fallback>
                <p:oleObj name="Equation" r:id="rId13" imgW="1473120" imgH="761760" progId="Equation.DSMT4">
                  <p:embed/>
                  <p:pic>
                    <p:nvPicPr>
                      <p:cNvPr id="0" name=""/>
                      <p:cNvPicPr/>
                      <p:nvPr/>
                    </p:nvPicPr>
                    <p:blipFill>
                      <a:blip r:embed="rId14"/>
                      <a:stretch>
                        <a:fillRect/>
                      </a:stretch>
                    </p:blipFill>
                    <p:spPr>
                      <a:xfrm>
                        <a:off x="5691688" y="2286000"/>
                        <a:ext cx="2156912" cy="1115644"/>
                      </a:xfrm>
                      <a:prstGeom prst="rect">
                        <a:avLst/>
                      </a:prstGeom>
                    </p:spPr>
                  </p:pic>
                </p:oleObj>
              </mc:Fallback>
            </mc:AlternateContent>
          </a:graphicData>
        </a:graphic>
      </p:graphicFrame>
      <p:sp>
        <p:nvSpPr>
          <p:cNvPr id="5" name="Content Placeholder 4"/>
          <p:cNvSpPr>
            <a:spLocks noGrp="1"/>
          </p:cNvSpPr>
          <p:nvPr>
            <p:ph sz="quarter" idx="14"/>
          </p:nvPr>
        </p:nvSpPr>
        <p:spPr>
          <a:xfrm>
            <a:off x="3200234" y="3352800"/>
            <a:ext cx="5486566" cy="655506"/>
          </a:xfrm>
        </p:spPr>
        <p:txBody>
          <a:bodyPr/>
          <a:lstStyle/>
          <a:p>
            <a:pPr marL="292608" indent="-292608">
              <a:spcBef>
                <a:spcPts val="0"/>
              </a:spcBef>
              <a:spcAft>
                <a:spcPts val="0"/>
              </a:spcAft>
              <a:buFont typeface="Arial" panose="020B0604020202020204" pitchFamily="34" charset="0"/>
              <a:buChar char="•"/>
            </a:pPr>
            <a:r>
              <a:rPr lang="en-US" altLang="en-US" sz="2000" dirty="0"/>
              <a:t>Derivative of angular momentum with respect to time,</a:t>
            </a:r>
          </a:p>
        </p:txBody>
      </p:sp>
      <p:graphicFrame>
        <p:nvGraphicFramePr>
          <p:cNvPr id="20" name="Object 19"/>
          <p:cNvGraphicFramePr>
            <a:graphicFrameLocks noChangeAspect="1"/>
          </p:cNvGraphicFramePr>
          <p:nvPr>
            <p:extLst>
              <p:ext uri="{D42A27DB-BD31-4B8C-83A1-F6EECF244321}">
                <p14:modId xmlns:p14="http://schemas.microsoft.com/office/powerpoint/2010/main" val="1291362525"/>
              </p:ext>
            </p:extLst>
          </p:nvPr>
        </p:nvGraphicFramePr>
        <p:xfrm>
          <a:off x="4181920" y="3951590"/>
          <a:ext cx="3681626" cy="1190021"/>
        </p:xfrm>
        <a:graphic>
          <a:graphicData uri="http://schemas.openxmlformats.org/presentationml/2006/ole">
            <mc:AlternateContent xmlns:mc="http://schemas.openxmlformats.org/markup-compatibility/2006">
              <mc:Choice xmlns:v="urn:schemas-microsoft-com:vml" Requires="v">
                <p:oleObj spid="_x0000_s46816" name="Equation" r:id="rId15" imgW="2514600" imgH="812520" progId="Equation.DSMT4">
                  <p:embed/>
                </p:oleObj>
              </mc:Choice>
              <mc:Fallback>
                <p:oleObj name="Equation" r:id="rId15" imgW="2514600" imgH="812520" progId="Equation.DSMT4">
                  <p:embed/>
                  <p:pic>
                    <p:nvPicPr>
                      <p:cNvPr id="0" name=""/>
                      <p:cNvPicPr/>
                      <p:nvPr/>
                    </p:nvPicPr>
                    <p:blipFill>
                      <a:blip r:embed="rId16"/>
                      <a:stretch>
                        <a:fillRect/>
                      </a:stretch>
                    </p:blipFill>
                    <p:spPr>
                      <a:xfrm>
                        <a:off x="4181920" y="3951590"/>
                        <a:ext cx="3681626" cy="1190021"/>
                      </a:xfrm>
                      <a:prstGeom prst="rect">
                        <a:avLst/>
                      </a:prstGeom>
                    </p:spPr>
                  </p:pic>
                </p:oleObj>
              </mc:Fallback>
            </mc:AlternateContent>
          </a:graphicData>
        </a:graphic>
      </p:graphicFrame>
      <p:sp>
        <p:nvSpPr>
          <p:cNvPr id="6" name="Content Placeholder 5"/>
          <p:cNvSpPr>
            <a:spLocks noGrp="1"/>
          </p:cNvSpPr>
          <p:nvPr>
            <p:ph sz="quarter" idx="15"/>
          </p:nvPr>
        </p:nvSpPr>
        <p:spPr>
          <a:xfrm>
            <a:off x="3186350" y="5126179"/>
            <a:ext cx="5500450" cy="1350821"/>
          </a:xfrm>
        </p:spPr>
        <p:txBody>
          <a:bodyPr/>
          <a:lstStyle/>
          <a:p>
            <a:pPr marL="292608" indent="-292608">
              <a:spcBef>
                <a:spcPts val="0"/>
              </a:spcBef>
              <a:spcAft>
                <a:spcPts val="0"/>
              </a:spcAft>
              <a:buFont typeface="Arial" panose="020B0604020202020204" pitchFamily="34" charset="0"/>
              <a:buChar char="•"/>
            </a:pPr>
            <a:r>
              <a:rPr lang="en-US" altLang="en-US" sz="2000" dirty="0"/>
              <a:t>It follows from Newton’s second law that the sum of the moments about </a:t>
            </a:r>
            <a:r>
              <a:rPr lang="en-US" altLang="en-US" sz="2000" i="1" dirty="0"/>
              <a:t>O</a:t>
            </a:r>
            <a:r>
              <a:rPr lang="en-US" altLang="en-US" sz="2000" dirty="0"/>
              <a:t> of the forces acting on the particle is equal to the rate of change of the angular momentum of the particle about </a:t>
            </a:r>
            <a:r>
              <a:rPr lang="en-US" altLang="en-US" sz="2000" i="1" dirty="0"/>
              <a:t>O.</a:t>
            </a:r>
            <a:endParaRPr lang="en-US" altLang="en-US" sz="2000" dirty="0"/>
          </a:p>
        </p:txBody>
      </p:sp>
    </p:spTree>
    <p:extLst>
      <p:ext uri="{BB962C8B-B14F-4D97-AF65-F5344CB8AC3E}">
        <p14:creationId xmlns:p14="http://schemas.microsoft.com/office/powerpoint/2010/main" val="352872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4" grpId="0" build="p"/>
      <p:bldP spid="5" grpId="0" build="p"/>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Conservation of Angular Momentum </a:t>
            </a:r>
            <a:r>
              <a:rPr lang="en-US" altLang="en-US" sz="1000" b="1" dirty="0">
                <a:solidFill>
                  <a:srgbClr val="AD0B1E"/>
                </a:solidFill>
                <a:ea typeface="ＭＳ Ｐゴシック" pitchFamily="34" charset="-128"/>
              </a:rPr>
              <a:t>1</a:t>
            </a:r>
            <a:r>
              <a:rPr lang="en-US" altLang="en-US" b="1" dirty="0">
                <a:solidFill>
                  <a:srgbClr val="AD0B1E"/>
                </a:solidFill>
                <a:ea typeface="ＭＳ Ｐゴシック" pitchFamily="34" charset="-128"/>
              </a:rPr>
              <a:t> </a:t>
            </a:r>
            <a:endParaRPr lang="en-US"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40" y="1355719"/>
            <a:ext cx="2787360" cy="245428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20" y="3940108"/>
            <a:ext cx="2870980" cy="2384492"/>
          </a:xfrm>
          <a:prstGeom prst="rect">
            <a:avLst/>
          </a:prstGeom>
        </p:spPr>
      </p:pic>
      <p:sp>
        <p:nvSpPr>
          <p:cNvPr id="3" name="Content Placeholder 2"/>
          <p:cNvSpPr>
            <a:spLocks noGrp="1"/>
          </p:cNvSpPr>
          <p:nvPr>
            <p:ph sz="quarter" idx="12"/>
          </p:nvPr>
        </p:nvSpPr>
        <p:spPr>
          <a:xfrm>
            <a:off x="3624180" y="1106868"/>
            <a:ext cx="5062620" cy="1317235"/>
          </a:xfrm>
        </p:spPr>
        <p:txBody>
          <a:bodyPr/>
          <a:lstStyle/>
          <a:p>
            <a:pPr marL="292608" indent="-292608">
              <a:spcBef>
                <a:spcPts val="0"/>
              </a:spcBef>
              <a:spcAft>
                <a:spcPts val="0"/>
              </a:spcAft>
              <a:buFont typeface="Arial" panose="020B0604020202020204" pitchFamily="34" charset="0"/>
              <a:buChar char="•"/>
            </a:pPr>
            <a:r>
              <a:rPr lang="en-US" altLang="en-US" sz="2000" dirty="0"/>
              <a:t>When only force acting on particle is directed toward or away from a fixed point </a:t>
            </a:r>
            <a:r>
              <a:rPr lang="en-US" altLang="en-US" sz="2000" i="1" dirty="0"/>
              <a:t>O</a:t>
            </a:r>
            <a:r>
              <a:rPr lang="en-US" altLang="en-US" sz="2000" dirty="0"/>
              <a:t>, the particle is said to be </a:t>
            </a:r>
            <a:r>
              <a:rPr lang="en-US" altLang="en-US" sz="2000" i="1" dirty="0"/>
              <a:t>moving under a central force</a:t>
            </a:r>
            <a:r>
              <a:rPr lang="en-US" altLang="en-US" sz="2000" dirty="0"/>
              <a:t>.</a:t>
            </a:r>
          </a:p>
        </p:txBody>
      </p:sp>
      <p:sp>
        <p:nvSpPr>
          <p:cNvPr id="4" name="Content Placeholder 3"/>
          <p:cNvSpPr>
            <a:spLocks noGrp="1"/>
          </p:cNvSpPr>
          <p:nvPr>
            <p:ph sz="quarter" idx="13"/>
          </p:nvPr>
        </p:nvSpPr>
        <p:spPr>
          <a:xfrm>
            <a:off x="3624180" y="2453640"/>
            <a:ext cx="5062620" cy="762000"/>
          </a:xfrm>
        </p:spPr>
        <p:txBody>
          <a:bodyPr/>
          <a:lstStyle/>
          <a:p>
            <a:pPr marL="292608" indent="-292608">
              <a:spcBef>
                <a:spcPts val="0"/>
              </a:spcBef>
              <a:spcAft>
                <a:spcPts val="0"/>
              </a:spcAft>
              <a:buFont typeface="Arial" panose="020B0604020202020204" pitchFamily="34" charset="0"/>
              <a:buChar char="•"/>
            </a:pPr>
            <a:r>
              <a:rPr lang="en-US" altLang="en-US" sz="2000" dirty="0"/>
              <a:t>Since the line of action of the central force passes through </a:t>
            </a:r>
            <a:r>
              <a:rPr lang="en-US" altLang="en-US" sz="2000" i="1" dirty="0"/>
              <a:t>O</a:t>
            </a:r>
            <a:r>
              <a:rPr lang="en-US" altLang="en-US" sz="2000" dirty="0"/>
              <a:t>,</a:t>
            </a:r>
          </a:p>
        </p:txBody>
      </p:sp>
      <p:graphicFrame>
        <p:nvGraphicFramePr>
          <p:cNvPr id="12" name="Object 11"/>
          <p:cNvGraphicFramePr>
            <a:graphicFrameLocks noChangeAspect="1"/>
          </p:cNvGraphicFramePr>
          <p:nvPr>
            <p:extLst>
              <p:ext uri="{D42A27DB-BD31-4B8C-83A1-F6EECF244321}">
                <p14:modId xmlns:p14="http://schemas.microsoft.com/office/powerpoint/2010/main" val="643559030"/>
              </p:ext>
            </p:extLst>
          </p:nvPr>
        </p:nvGraphicFramePr>
        <p:xfrm>
          <a:off x="5867400" y="2743200"/>
          <a:ext cx="1970971" cy="427664"/>
        </p:xfrm>
        <a:graphic>
          <a:graphicData uri="http://schemas.openxmlformats.org/presentationml/2006/ole">
            <mc:AlternateContent xmlns:mc="http://schemas.openxmlformats.org/markup-compatibility/2006">
              <mc:Choice xmlns:v="urn:schemas-microsoft-com:vml" Requires="v">
                <p:oleObj spid="_x0000_s47711" name="Equation" r:id="rId5" imgW="1346040" imgH="291960" progId="Equation.DSMT4">
                  <p:embed/>
                </p:oleObj>
              </mc:Choice>
              <mc:Fallback>
                <p:oleObj name="Equation" r:id="rId5" imgW="1346040" imgH="291960" progId="Equation.DSMT4">
                  <p:embed/>
                  <p:pic>
                    <p:nvPicPr>
                      <p:cNvPr id="0" name=""/>
                      <p:cNvPicPr/>
                      <p:nvPr/>
                    </p:nvPicPr>
                    <p:blipFill>
                      <a:blip r:embed="rId6"/>
                      <a:stretch>
                        <a:fillRect/>
                      </a:stretch>
                    </p:blipFill>
                    <p:spPr>
                      <a:xfrm>
                        <a:off x="5867400" y="2743200"/>
                        <a:ext cx="1970971" cy="42766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183482019"/>
              </p:ext>
            </p:extLst>
          </p:nvPr>
        </p:nvGraphicFramePr>
        <p:xfrm>
          <a:off x="5044899" y="3200400"/>
          <a:ext cx="2194101" cy="371881"/>
        </p:xfrm>
        <a:graphic>
          <a:graphicData uri="http://schemas.openxmlformats.org/presentationml/2006/ole">
            <mc:AlternateContent xmlns:mc="http://schemas.openxmlformats.org/markup-compatibility/2006">
              <mc:Choice xmlns:v="urn:schemas-microsoft-com:vml" Requires="v">
                <p:oleObj spid="_x0000_s47712" name="Equation" r:id="rId7" imgW="1498320" imgH="253800" progId="Equation.DSMT4">
                  <p:embed/>
                </p:oleObj>
              </mc:Choice>
              <mc:Fallback>
                <p:oleObj name="Equation" r:id="rId7" imgW="1498320" imgH="253800" progId="Equation.DSMT4">
                  <p:embed/>
                  <p:pic>
                    <p:nvPicPr>
                      <p:cNvPr id="0" name=""/>
                      <p:cNvPicPr/>
                      <p:nvPr/>
                    </p:nvPicPr>
                    <p:blipFill>
                      <a:blip r:embed="rId8"/>
                      <a:stretch>
                        <a:fillRect/>
                      </a:stretch>
                    </p:blipFill>
                    <p:spPr>
                      <a:xfrm>
                        <a:off x="5044899" y="3200400"/>
                        <a:ext cx="2194101" cy="371881"/>
                      </a:xfrm>
                      <a:prstGeom prst="rect">
                        <a:avLst/>
                      </a:prstGeom>
                    </p:spPr>
                  </p:pic>
                </p:oleObj>
              </mc:Fallback>
            </mc:AlternateContent>
          </a:graphicData>
        </a:graphic>
      </p:graphicFrame>
      <p:sp>
        <p:nvSpPr>
          <p:cNvPr id="5" name="Content Placeholder 4"/>
          <p:cNvSpPr>
            <a:spLocks noGrp="1"/>
          </p:cNvSpPr>
          <p:nvPr>
            <p:ph sz="quarter" idx="14"/>
          </p:nvPr>
        </p:nvSpPr>
        <p:spPr>
          <a:xfrm>
            <a:off x="3624180" y="3581400"/>
            <a:ext cx="5062620" cy="685800"/>
          </a:xfrm>
        </p:spPr>
        <p:txBody>
          <a:bodyPr/>
          <a:lstStyle/>
          <a:p>
            <a:pPr marL="292608" indent="-292608">
              <a:spcBef>
                <a:spcPts val="0"/>
              </a:spcBef>
              <a:spcAft>
                <a:spcPts val="0"/>
              </a:spcAft>
              <a:buFont typeface="Arial" panose="020B0604020202020204" pitchFamily="34" charset="0"/>
              <a:buChar char="•"/>
            </a:pPr>
            <a:r>
              <a:rPr lang="en-US" altLang="en-US" sz="2000" dirty="0"/>
              <a:t>Position vector and motion of particle are in a plane perpendicular to</a:t>
            </a:r>
          </a:p>
        </p:txBody>
      </p:sp>
      <p:graphicFrame>
        <p:nvGraphicFramePr>
          <p:cNvPr id="14" name="Object 13"/>
          <p:cNvGraphicFramePr>
            <a:graphicFrameLocks noChangeAspect="1"/>
          </p:cNvGraphicFramePr>
          <p:nvPr>
            <p:extLst>
              <p:ext uri="{D42A27DB-BD31-4B8C-83A1-F6EECF244321}">
                <p14:modId xmlns:p14="http://schemas.microsoft.com/office/powerpoint/2010/main" val="1885783504"/>
              </p:ext>
            </p:extLst>
          </p:nvPr>
        </p:nvGraphicFramePr>
        <p:xfrm>
          <a:off x="6477000" y="3954260"/>
          <a:ext cx="409069" cy="371881"/>
        </p:xfrm>
        <a:graphic>
          <a:graphicData uri="http://schemas.openxmlformats.org/presentationml/2006/ole">
            <mc:AlternateContent xmlns:mc="http://schemas.openxmlformats.org/markup-compatibility/2006">
              <mc:Choice xmlns:v="urn:schemas-microsoft-com:vml" Requires="v">
                <p:oleObj spid="_x0000_s47713" name="Equation" r:id="rId9" imgW="279360" imgH="253800" progId="Equation.DSMT4">
                  <p:embed/>
                </p:oleObj>
              </mc:Choice>
              <mc:Fallback>
                <p:oleObj name="Equation" r:id="rId9" imgW="279360" imgH="253800" progId="Equation.DSMT4">
                  <p:embed/>
                  <p:pic>
                    <p:nvPicPr>
                      <p:cNvPr id="0" name=""/>
                      <p:cNvPicPr/>
                      <p:nvPr/>
                    </p:nvPicPr>
                    <p:blipFill>
                      <a:blip r:embed="rId10"/>
                      <a:stretch>
                        <a:fillRect/>
                      </a:stretch>
                    </p:blipFill>
                    <p:spPr>
                      <a:xfrm>
                        <a:off x="6477000" y="3954260"/>
                        <a:ext cx="409069" cy="371881"/>
                      </a:xfrm>
                      <a:prstGeom prst="rect">
                        <a:avLst/>
                      </a:prstGeom>
                    </p:spPr>
                  </p:pic>
                </p:oleObj>
              </mc:Fallback>
            </mc:AlternateContent>
          </a:graphicData>
        </a:graphic>
      </p:graphicFrame>
      <p:sp>
        <p:nvSpPr>
          <p:cNvPr id="6" name="Content Placeholder 5"/>
          <p:cNvSpPr>
            <a:spLocks noGrp="1"/>
          </p:cNvSpPr>
          <p:nvPr>
            <p:ph sz="quarter" idx="15"/>
          </p:nvPr>
        </p:nvSpPr>
        <p:spPr>
          <a:xfrm>
            <a:off x="3624180" y="4343400"/>
            <a:ext cx="5062620" cy="482029"/>
          </a:xfrm>
        </p:spPr>
        <p:txBody>
          <a:bodyPr/>
          <a:lstStyle/>
          <a:p>
            <a:pPr marL="292608" indent="-292608">
              <a:spcBef>
                <a:spcPts val="0"/>
              </a:spcBef>
              <a:spcAft>
                <a:spcPts val="0"/>
              </a:spcAft>
              <a:buFont typeface="Arial" panose="020B0604020202020204" pitchFamily="34" charset="0"/>
              <a:buChar char="•"/>
            </a:pPr>
            <a:r>
              <a:rPr lang="en-US" altLang="en-US" sz="2000" dirty="0"/>
              <a:t>Magnitude of angular momentum,</a:t>
            </a:r>
          </a:p>
        </p:txBody>
      </p:sp>
      <p:graphicFrame>
        <p:nvGraphicFramePr>
          <p:cNvPr id="15" name="Object 14"/>
          <p:cNvGraphicFramePr>
            <a:graphicFrameLocks noChangeAspect="1"/>
          </p:cNvGraphicFramePr>
          <p:nvPr>
            <p:extLst>
              <p:ext uri="{D42A27DB-BD31-4B8C-83A1-F6EECF244321}">
                <p14:modId xmlns:p14="http://schemas.microsoft.com/office/powerpoint/2010/main" val="25671167"/>
              </p:ext>
            </p:extLst>
          </p:nvPr>
        </p:nvGraphicFramePr>
        <p:xfrm>
          <a:off x="4479783" y="4740814"/>
          <a:ext cx="2454417" cy="669386"/>
        </p:xfrm>
        <a:graphic>
          <a:graphicData uri="http://schemas.openxmlformats.org/presentationml/2006/ole">
            <mc:AlternateContent xmlns:mc="http://schemas.openxmlformats.org/markup-compatibility/2006">
              <mc:Choice xmlns:v="urn:schemas-microsoft-com:vml" Requires="v">
                <p:oleObj spid="_x0000_s47714" name="Equation" r:id="rId11" imgW="1676160" imgH="457200" progId="Equation.DSMT4">
                  <p:embed/>
                </p:oleObj>
              </mc:Choice>
              <mc:Fallback>
                <p:oleObj name="Equation" r:id="rId11" imgW="1676160" imgH="457200" progId="Equation.DSMT4">
                  <p:embed/>
                  <p:pic>
                    <p:nvPicPr>
                      <p:cNvPr id="0" name=""/>
                      <p:cNvPicPr/>
                      <p:nvPr/>
                    </p:nvPicPr>
                    <p:blipFill>
                      <a:blip r:embed="rId12"/>
                      <a:stretch>
                        <a:fillRect/>
                      </a:stretch>
                    </p:blipFill>
                    <p:spPr>
                      <a:xfrm>
                        <a:off x="4479783" y="4740814"/>
                        <a:ext cx="2454417" cy="669386"/>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213089940"/>
              </p:ext>
            </p:extLst>
          </p:nvPr>
        </p:nvGraphicFramePr>
        <p:xfrm>
          <a:off x="3958792" y="5434755"/>
          <a:ext cx="3737408" cy="966891"/>
        </p:xfrm>
        <a:graphic>
          <a:graphicData uri="http://schemas.openxmlformats.org/presentationml/2006/ole">
            <mc:AlternateContent xmlns:mc="http://schemas.openxmlformats.org/markup-compatibility/2006">
              <mc:Choice xmlns:v="urn:schemas-microsoft-com:vml" Requires="v">
                <p:oleObj spid="_x0000_s47715" name="Equation" r:id="rId13" imgW="2552400" imgH="660240" progId="Equation.DSMT4">
                  <p:embed/>
                </p:oleObj>
              </mc:Choice>
              <mc:Fallback>
                <p:oleObj name="Equation" r:id="rId13" imgW="2552400" imgH="660240" progId="Equation.DSMT4">
                  <p:embed/>
                  <p:pic>
                    <p:nvPicPr>
                      <p:cNvPr id="0" name=""/>
                      <p:cNvPicPr/>
                      <p:nvPr/>
                    </p:nvPicPr>
                    <p:blipFill>
                      <a:blip r:embed="rId14"/>
                      <a:stretch>
                        <a:fillRect/>
                      </a:stretch>
                    </p:blipFill>
                    <p:spPr>
                      <a:xfrm>
                        <a:off x="3958792" y="5434755"/>
                        <a:ext cx="3737408" cy="966891"/>
                      </a:xfrm>
                      <a:prstGeom prst="rect">
                        <a:avLst/>
                      </a:prstGeom>
                    </p:spPr>
                  </p:pic>
                </p:oleObj>
              </mc:Fallback>
            </mc:AlternateContent>
          </a:graphicData>
        </a:graphic>
      </p:graphicFrame>
    </p:spTree>
    <p:extLst>
      <p:ext uri="{BB962C8B-B14F-4D97-AF65-F5344CB8AC3E}">
        <p14:creationId xmlns:p14="http://schemas.microsoft.com/office/powerpoint/2010/main" val="18688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Conservation of Angular Momentum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2727234" cy="2670286"/>
          </a:xfrm>
          <a:prstGeom prst="rect">
            <a:avLst/>
          </a:prstGeom>
        </p:spPr>
      </p:pic>
      <p:sp>
        <p:nvSpPr>
          <p:cNvPr id="3" name="Content Placeholder 2"/>
          <p:cNvSpPr>
            <a:spLocks noGrp="1"/>
          </p:cNvSpPr>
          <p:nvPr>
            <p:ph sz="quarter" idx="12"/>
          </p:nvPr>
        </p:nvSpPr>
        <p:spPr>
          <a:xfrm>
            <a:off x="3467512" y="1066800"/>
            <a:ext cx="5219288" cy="457200"/>
          </a:xfrm>
        </p:spPr>
        <p:txBody>
          <a:bodyPr/>
          <a:lstStyle/>
          <a:p>
            <a:pPr marL="292608" indent="-292608">
              <a:spcBef>
                <a:spcPts val="0"/>
              </a:spcBef>
              <a:spcAft>
                <a:spcPts val="0"/>
              </a:spcAft>
              <a:buFont typeface="Arial" panose="020B0604020202020204" pitchFamily="34" charset="0"/>
              <a:buChar char="•"/>
            </a:pPr>
            <a:r>
              <a:rPr lang="en-US" altLang="en-US" sz="2000" dirty="0"/>
              <a:t>Radius vector </a:t>
            </a:r>
            <a:r>
              <a:rPr lang="en-US" altLang="en-US" sz="2000" i="1" dirty="0"/>
              <a:t>OP</a:t>
            </a:r>
            <a:r>
              <a:rPr lang="en-US" altLang="en-US" sz="2000" dirty="0"/>
              <a:t> sweeps infinitesimal area</a:t>
            </a:r>
          </a:p>
        </p:txBody>
      </p:sp>
      <p:graphicFrame>
        <p:nvGraphicFramePr>
          <p:cNvPr id="14" name="Object 13"/>
          <p:cNvGraphicFramePr>
            <a:graphicFrameLocks noChangeAspect="1"/>
          </p:cNvGraphicFramePr>
          <p:nvPr>
            <p:extLst>
              <p:ext uri="{D42A27DB-BD31-4B8C-83A1-F6EECF244321}">
                <p14:modId xmlns:p14="http://schemas.microsoft.com/office/powerpoint/2010/main" val="1943773660"/>
              </p:ext>
            </p:extLst>
          </p:nvPr>
        </p:nvGraphicFramePr>
        <p:xfrm>
          <a:off x="4182992" y="1516384"/>
          <a:ext cx="1227208" cy="388616"/>
        </p:xfrm>
        <a:graphic>
          <a:graphicData uri="http://schemas.openxmlformats.org/presentationml/2006/ole">
            <mc:AlternateContent xmlns:mc="http://schemas.openxmlformats.org/markup-compatibility/2006">
              <mc:Choice xmlns:v="urn:schemas-microsoft-com:vml" Requires="v">
                <p:oleObj spid="_x0000_s48492" name="Equation" r:id="rId4" imgW="761760" imgH="241200" progId="Equation.DSMT4">
                  <p:embed/>
                </p:oleObj>
              </mc:Choice>
              <mc:Fallback>
                <p:oleObj name="Equation" r:id="rId4" imgW="761760" imgH="241200" progId="Equation.DSMT4">
                  <p:embed/>
                  <p:pic>
                    <p:nvPicPr>
                      <p:cNvPr id="0" name=""/>
                      <p:cNvPicPr/>
                      <p:nvPr/>
                    </p:nvPicPr>
                    <p:blipFill>
                      <a:blip r:embed="rId5"/>
                      <a:stretch>
                        <a:fillRect/>
                      </a:stretch>
                    </p:blipFill>
                    <p:spPr>
                      <a:xfrm>
                        <a:off x="4182992" y="1516384"/>
                        <a:ext cx="1227208" cy="388616"/>
                      </a:xfrm>
                      <a:prstGeom prst="rect">
                        <a:avLst/>
                      </a:prstGeom>
                    </p:spPr>
                  </p:pic>
                </p:oleObj>
              </mc:Fallback>
            </mc:AlternateContent>
          </a:graphicData>
        </a:graphic>
      </p:graphicFrame>
      <p:sp>
        <p:nvSpPr>
          <p:cNvPr id="4" name="Content Placeholder 3"/>
          <p:cNvSpPr>
            <a:spLocks noGrp="1"/>
          </p:cNvSpPr>
          <p:nvPr>
            <p:ph sz="quarter" idx="13"/>
          </p:nvPr>
        </p:nvSpPr>
        <p:spPr>
          <a:xfrm>
            <a:off x="3467512" y="2095496"/>
            <a:ext cx="1333088" cy="342904"/>
          </a:xfrm>
        </p:spPr>
        <p:txBody>
          <a:bodyPr/>
          <a:lstStyle/>
          <a:p>
            <a:pPr marL="292608" indent="-292608">
              <a:spcBef>
                <a:spcPts val="0"/>
              </a:spcBef>
              <a:spcAft>
                <a:spcPts val="0"/>
              </a:spcAft>
              <a:buFont typeface="Arial" panose="020B0604020202020204" pitchFamily="34" charset="0"/>
              <a:buChar char="•"/>
            </a:pPr>
            <a:r>
              <a:rPr lang="en-US" altLang="en-US" sz="2000" dirty="0"/>
              <a:t>Define</a:t>
            </a:r>
          </a:p>
        </p:txBody>
      </p:sp>
      <p:graphicFrame>
        <p:nvGraphicFramePr>
          <p:cNvPr id="15" name="Object 14"/>
          <p:cNvGraphicFramePr>
            <a:graphicFrameLocks noChangeAspect="1"/>
          </p:cNvGraphicFramePr>
          <p:nvPr>
            <p:extLst>
              <p:ext uri="{D42A27DB-BD31-4B8C-83A1-F6EECF244321}">
                <p14:modId xmlns:p14="http://schemas.microsoft.com/office/powerpoint/2010/main" val="1777965018"/>
              </p:ext>
            </p:extLst>
          </p:nvPr>
        </p:nvGraphicFramePr>
        <p:xfrm>
          <a:off x="4609317" y="2032941"/>
          <a:ext cx="2270336" cy="634059"/>
        </p:xfrm>
        <a:graphic>
          <a:graphicData uri="http://schemas.openxmlformats.org/presentationml/2006/ole">
            <mc:AlternateContent xmlns:mc="http://schemas.openxmlformats.org/markup-compatibility/2006">
              <mc:Choice xmlns:v="urn:schemas-microsoft-com:vml" Requires="v">
                <p:oleObj spid="_x0000_s48493" name="Equation" r:id="rId6" imgW="1409400" imgH="393480" progId="Equation.DSMT4">
                  <p:embed/>
                </p:oleObj>
              </mc:Choice>
              <mc:Fallback>
                <p:oleObj name="Equation" r:id="rId6" imgW="1409400" imgH="393480" progId="Equation.DSMT4">
                  <p:embed/>
                  <p:pic>
                    <p:nvPicPr>
                      <p:cNvPr id="0" name=""/>
                      <p:cNvPicPr/>
                      <p:nvPr/>
                    </p:nvPicPr>
                    <p:blipFill>
                      <a:blip r:embed="rId7"/>
                      <a:stretch>
                        <a:fillRect/>
                      </a:stretch>
                    </p:blipFill>
                    <p:spPr>
                      <a:xfrm>
                        <a:off x="4609317" y="2032941"/>
                        <a:ext cx="2270336" cy="634059"/>
                      </a:xfrm>
                      <a:prstGeom prst="rect">
                        <a:avLst/>
                      </a:prstGeom>
                    </p:spPr>
                  </p:pic>
                </p:oleObj>
              </mc:Fallback>
            </mc:AlternateContent>
          </a:graphicData>
        </a:graphic>
      </p:graphicFrame>
      <p:sp>
        <p:nvSpPr>
          <p:cNvPr id="5" name="Content Placeholder 4"/>
          <p:cNvSpPr>
            <a:spLocks noGrp="1"/>
          </p:cNvSpPr>
          <p:nvPr>
            <p:ph sz="quarter" idx="14"/>
          </p:nvPr>
        </p:nvSpPr>
        <p:spPr>
          <a:xfrm>
            <a:off x="6879653" y="2141224"/>
            <a:ext cx="1600200" cy="358136"/>
          </a:xfrm>
        </p:spPr>
        <p:txBody>
          <a:bodyPr/>
          <a:lstStyle/>
          <a:p>
            <a:r>
              <a:rPr lang="en-US" altLang="en-US" sz="2000" i="1" dirty="0"/>
              <a:t>areal velocity</a:t>
            </a:r>
          </a:p>
        </p:txBody>
      </p:sp>
      <p:sp>
        <p:nvSpPr>
          <p:cNvPr id="6" name="Content Placeholder 5"/>
          <p:cNvSpPr>
            <a:spLocks noGrp="1"/>
          </p:cNvSpPr>
          <p:nvPr>
            <p:ph sz="quarter" idx="15"/>
          </p:nvPr>
        </p:nvSpPr>
        <p:spPr>
          <a:xfrm>
            <a:off x="3467512" y="2841942"/>
            <a:ext cx="5219288" cy="654748"/>
          </a:xfrm>
        </p:spPr>
        <p:txBody>
          <a:bodyPr/>
          <a:lstStyle/>
          <a:p>
            <a:pPr marL="292608" indent="-292608">
              <a:spcBef>
                <a:spcPts val="0"/>
              </a:spcBef>
              <a:spcAft>
                <a:spcPts val="0"/>
              </a:spcAft>
              <a:buFont typeface="Arial" panose="020B0604020202020204" pitchFamily="34" charset="0"/>
              <a:buChar char="•"/>
            </a:pPr>
            <a:r>
              <a:rPr lang="en-US" altLang="en-US" sz="2000" dirty="0"/>
              <a:t>Recall, for a body moving under a central force,</a:t>
            </a:r>
          </a:p>
        </p:txBody>
      </p:sp>
      <p:graphicFrame>
        <p:nvGraphicFramePr>
          <p:cNvPr id="16" name="Object 15"/>
          <p:cNvGraphicFramePr>
            <a:graphicFrameLocks noChangeAspect="1"/>
          </p:cNvGraphicFramePr>
          <p:nvPr>
            <p:extLst>
              <p:ext uri="{D42A27DB-BD31-4B8C-83A1-F6EECF244321}">
                <p14:modId xmlns:p14="http://schemas.microsoft.com/office/powerpoint/2010/main" val="822137277"/>
              </p:ext>
            </p:extLst>
          </p:nvPr>
        </p:nvGraphicFramePr>
        <p:xfrm>
          <a:off x="4505806" y="3581400"/>
          <a:ext cx="2047394" cy="359982"/>
        </p:xfrm>
        <a:graphic>
          <a:graphicData uri="http://schemas.openxmlformats.org/presentationml/2006/ole">
            <mc:AlternateContent xmlns:mc="http://schemas.openxmlformats.org/markup-compatibility/2006">
              <mc:Choice xmlns:v="urn:schemas-microsoft-com:vml" Requires="v">
                <p:oleObj spid="_x0000_s48494" name="Equation" r:id="rId8" imgW="1155600" imgH="203040" progId="Equation.DSMT4">
                  <p:embed/>
                </p:oleObj>
              </mc:Choice>
              <mc:Fallback>
                <p:oleObj name="Equation" r:id="rId8" imgW="1155600" imgH="203040" progId="Equation.DSMT4">
                  <p:embed/>
                  <p:pic>
                    <p:nvPicPr>
                      <p:cNvPr id="0" name=""/>
                      <p:cNvPicPr/>
                      <p:nvPr/>
                    </p:nvPicPr>
                    <p:blipFill>
                      <a:blip r:embed="rId9"/>
                      <a:stretch>
                        <a:fillRect/>
                      </a:stretch>
                    </p:blipFill>
                    <p:spPr>
                      <a:xfrm>
                        <a:off x="4505806" y="3581400"/>
                        <a:ext cx="2047394" cy="359982"/>
                      </a:xfrm>
                      <a:prstGeom prst="rect">
                        <a:avLst/>
                      </a:prstGeom>
                    </p:spPr>
                  </p:pic>
                </p:oleObj>
              </mc:Fallback>
            </mc:AlternateContent>
          </a:graphicData>
        </a:graphic>
      </p:graphicFrame>
      <p:sp>
        <p:nvSpPr>
          <p:cNvPr id="7" name="Content Placeholder 6"/>
          <p:cNvSpPr>
            <a:spLocks noGrp="1"/>
          </p:cNvSpPr>
          <p:nvPr>
            <p:ph sz="quarter" idx="10"/>
          </p:nvPr>
        </p:nvSpPr>
        <p:spPr>
          <a:xfrm>
            <a:off x="3467512" y="4114800"/>
            <a:ext cx="5219288" cy="853440"/>
          </a:xfrm>
        </p:spPr>
        <p:txBody>
          <a:bodyPr/>
          <a:lstStyle/>
          <a:p>
            <a:pPr marL="292608" indent="-292608">
              <a:spcBef>
                <a:spcPts val="0"/>
              </a:spcBef>
              <a:spcAft>
                <a:spcPts val="0"/>
              </a:spcAft>
              <a:buFont typeface="Arial" panose="020B0604020202020204" pitchFamily="34" charset="0"/>
              <a:buChar char="•"/>
            </a:pPr>
            <a:r>
              <a:rPr lang="en-US" altLang="en-US" sz="2000" dirty="0"/>
              <a:t>When a particle moves under a central force, its areal velocity is constant.</a:t>
            </a:r>
          </a:p>
        </p:txBody>
      </p:sp>
    </p:spTree>
    <p:extLst>
      <p:ext uri="{BB962C8B-B14F-4D97-AF65-F5344CB8AC3E}">
        <p14:creationId xmlns:p14="http://schemas.microsoft.com/office/powerpoint/2010/main" val="29807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ea typeface="ＭＳ Ｐゴシック" pitchFamily="34" charset="-128"/>
              </a:rPr>
              <a:t>Linear Momentum of a Particle</a:t>
            </a:r>
            <a:endParaRPr lang="en-IN" sz="4000" b="1" dirty="0">
              <a:solidFill>
                <a:srgbClr val="AD0B1E"/>
              </a:solidFill>
            </a:endParaRPr>
          </a:p>
        </p:txBody>
      </p:sp>
      <p:sp>
        <p:nvSpPr>
          <p:cNvPr id="4" name="Content Placeholder 3"/>
          <p:cNvSpPr>
            <a:spLocks noGrp="1"/>
          </p:cNvSpPr>
          <p:nvPr>
            <p:ph idx="1"/>
          </p:nvPr>
        </p:nvSpPr>
        <p:spPr>
          <a:xfrm>
            <a:off x="457200" y="1555082"/>
            <a:ext cx="8229600" cy="799716"/>
          </a:xfrm>
        </p:spPr>
        <p:txBody>
          <a:bodyPr/>
          <a:lstStyle/>
          <a:p>
            <a:pPr marL="292608" indent="-292608">
              <a:spcBef>
                <a:spcPts val="500"/>
              </a:spcBef>
              <a:spcAft>
                <a:spcPts val="0"/>
              </a:spcAft>
              <a:buFont typeface="Arial" panose="020B0604020202020204" pitchFamily="34" charset="0"/>
              <a:buChar char="•"/>
            </a:pPr>
            <a:r>
              <a:rPr lang="en-US" altLang="en-US" dirty="0"/>
              <a:t>Replacing the acceleration by the derivative of the velocity yields,</a:t>
            </a:r>
          </a:p>
        </p:txBody>
      </p:sp>
      <p:graphicFrame>
        <p:nvGraphicFramePr>
          <p:cNvPr id="14" name="Object 13"/>
          <p:cNvGraphicFramePr>
            <a:graphicFrameLocks noChangeAspect="1"/>
          </p:cNvGraphicFramePr>
          <p:nvPr>
            <p:extLst>
              <p:ext uri="{D42A27DB-BD31-4B8C-83A1-F6EECF244321}">
                <p14:modId xmlns:p14="http://schemas.microsoft.com/office/powerpoint/2010/main" val="3776083879"/>
              </p:ext>
            </p:extLst>
          </p:nvPr>
        </p:nvGraphicFramePr>
        <p:xfrm>
          <a:off x="838200" y="2507198"/>
          <a:ext cx="4319774" cy="1912402"/>
        </p:xfrm>
        <a:graphic>
          <a:graphicData uri="http://schemas.openxmlformats.org/presentationml/2006/ole">
            <mc:AlternateContent xmlns:mc="http://schemas.openxmlformats.org/markup-compatibility/2006">
              <mc:Choice xmlns:v="urn:schemas-microsoft-com:vml" Requires="v">
                <p:oleObj spid="_x0000_s23732" name="Equation" r:id="rId3" imgW="2438280" imgH="1079280" progId="Equation.DSMT4">
                  <p:embed/>
                </p:oleObj>
              </mc:Choice>
              <mc:Fallback>
                <p:oleObj name="Equation" r:id="rId3" imgW="2438280" imgH="1079280" progId="Equation.DSMT4">
                  <p:embed/>
                  <p:pic>
                    <p:nvPicPr>
                      <p:cNvPr id="0" name=""/>
                      <p:cNvPicPr/>
                      <p:nvPr/>
                    </p:nvPicPr>
                    <p:blipFill>
                      <a:blip r:embed="rId4"/>
                      <a:stretch>
                        <a:fillRect/>
                      </a:stretch>
                    </p:blipFill>
                    <p:spPr>
                      <a:xfrm>
                        <a:off x="838200" y="2507198"/>
                        <a:ext cx="4319774" cy="1912402"/>
                      </a:xfrm>
                      <a:prstGeom prst="rect">
                        <a:avLst/>
                      </a:prstGeom>
                    </p:spPr>
                  </p:pic>
                </p:oleObj>
              </mc:Fallback>
            </mc:AlternateContent>
          </a:graphicData>
        </a:graphic>
      </p:graphicFrame>
      <p:pic>
        <p:nvPicPr>
          <p:cNvPr id="15" name="Picture 14" descr="The linear moment is in the same direction as the veloc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382" y="2390052"/>
            <a:ext cx="3139195" cy="1682165"/>
          </a:xfrm>
          <a:prstGeom prst="rect">
            <a:avLst/>
          </a:prstGeom>
        </p:spPr>
      </p:pic>
      <p:sp>
        <p:nvSpPr>
          <p:cNvPr id="13" name="Content Placeholder 12"/>
          <p:cNvSpPr>
            <a:spLocks noGrp="1"/>
          </p:cNvSpPr>
          <p:nvPr>
            <p:ph idx="14"/>
          </p:nvPr>
        </p:nvSpPr>
        <p:spPr>
          <a:xfrm>
            <a:off x="457200" y="4572000"/>
            <a:ext cx="8229600" cy="1600876"/>
          </a:xfrm>
        </p:spPr>
        <p:txBody>
          <a:bodyPr/>
          <a:lstStyle/>
          <a:p>
            <a:pPr marL="292608" indent="-292608">
              <a:spcBef>
                <a:spcPts val="500"/>
              </a:spcBef>
              <a:spcAft>
                <a:spcPts val="0"/>
              </a:spcAft>
              <a:buFont typeface="Arial" panose="020B0604020202020204" pitchFamily="34" charset="0"/>
              <a:buChar char="•"/>
            </a:pPr>
            <a:r>
              <a:rPr lang="en-US" altLang="en-US" i="1" dirty="0"/>
              <a:t>Linear Momentum Conservation Principle</a:t>
            </a:r>
            <a:r>
              <a:rPr lang="en-US" altLang="en-US" dirty="0"/>
              <a:t>:  </a:t>
            </a:r>
            <a:br>
              <a:rPr lang="en-US" altLang="en-US" dirty="0"/>
            </a:br>
            <a:r>
              <a:rPr lang="en-US" altLang="en-US" dirty="0"/>
              <a:t>If the resultant force on a particle is zero, the linear momentum of the particle remains constant in both magnitude and direction.</a:t>
            </a:r>
          </a:p>
        </p:txBody>
      </p:sp>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Newton’s Law of Gravitation</a:t>
            </a:r>
            <a:endParaRPr lang="en-US" b="1" dirty="0">
              <a:solidFill>
                <a:srgbClr val="AD0B1E"/>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47800"/>
            <a:ext cx="2629792" cy="2394495"/>
          </a:xfrm>
          <a:prstGeom prst="rect">
            <a:avLst/>
          </a:prstGeom>
        </p:spPr>
      </p:pic>
      <p:sp>
        <p:nvSpPr>
          <p:cNvPr id="3" name="Content Placeholder 2"/>
          <p:cNvSpPr>
            <a:spLocks noGrp="1"/>
          </p:cNvSpPr>
          <p:nvPr>
            <p:ph sz="quarter" idx="12"/>
          </p:nvPr>
        </p:nvSpPr>
        <p:spPr>
          <a:xfrm>
            <a:off x="3124200" y="1066800"/>
            <a:ext cx="5562600" cy="1021080"/>
          </a:xfrm>
        </p:spPr>
        <p:txBody>
          <a:bodyPr/>
          <a:lstStyle/>
          <a:p>
            <a:pPr marL="292608" indent="-292608">
              <a:spcBef>
                <a:spcPts val="0"/>
              </a:spcBef>
              <a:spcAft>
                <a:spcPts val="0"/>
              </a:spcAft>
              <a:buFont typeface="Arial" panose="020B0604020202020204" pitchFamily="34" charset="0"/>
              <a:buChar char="•"/>
            </a:pPr>
            <a:r>
              <a:rPr lang="en-US" altLang="en-US" sz="2000" dirty="0"/>
              <a:t>Gravitational force exerted by the sun on a planet or by the earth on a satellite is an important example of gravitational force.</a:t>
            </a:r>
          </a:p>
        </p:txBody>
      </p:sp>
      <p:sp>
        <p:nvSpPr>
          <p:cNvPr id="4" name="Content Placeholder 3"/>
          <p:cNvSpPr>
            <a:spLocks noGrp="1"/>
          </p:cNvSpPr>
          <p:nvPr>
            <p:ph sz="quarter" idx="13"/>
          </p:nvPr>
        </p:nvSpPr>
        <p:spPr>
          <a:xfrm>
            <a:off x="3124200" y="2087880"/>
            <a:ext cx="5562600" cy="1264920"/>
          </a:xfrm>
        </p:spPr>
        <p:txBody>
          <a:bodyPr/>
          <a:lstStyle/>
          <a:p>
            <a:pPr marL="292608" indent="-292608">
              <a:spcBef>
                <a:spcPts val="0"/>
              </a:spcBef>
              <a:spcAft>
                <a:spcPts val="0"/>
              </a:spcAft>
              <a:buFont typeface="Arial" panose="020B0604020202020204" pitchFamily="34" charset="0"/>
              <a:buChar char="•"/>
            </a:pPr>
            <a:r>
              <a:rPr lang="en-US" altLang="en-US" sz="2000" i="1" dirty="0"/>
              <a:t>Newton’s law of universal gravitation</a:t>
            </a:r>
            <a:r>
              <a:rPr lang="en-US" altLang="en-US" sz="2000" dirty="0"/>
              <a:t> - two particles of mass </a:t>
            </a:r>
            <a:r>
              <a:rPr lang="en-US" altLang="en-US" sz="2000" i="1" dirty="0"/>
              <a:t>M</a:t>
            </a:r>
            <a:r>
              <a:rPr lang="en-US" altLang="en-US" sz="2000" dirty="0"/>
              <a:t> and </a:t>
            </a:r>
            <a:r>
              <a:rPr lang="en-US" altLang="en-US" sz="2000" i="1" dirty="0"/>
              <a:t>m</a:t>
            </a:r>
            <a:r>
              <a:rPr lang="en-US" altLang="en-US" sz="2000" dirty="0"/>
              <a:t> attract each other with equal and opposite force directed along the line connecting the particles,</a:t>
            </a:r>
          </a:p>
        </p:txBody>
      </p:sp>
      <p:graphicFrame>
        <p:nvGraphicFramePr>
          <p:cNvPr id="12" name="Object 11"/>
          <p:cNvGraphicFramePr>
            <a:graphicFrameLocks noChangeAspect="1"/>
          </p:cNvGraphicFramePr>
          <p:nvPr>
            <p:extLst>
              <p:ext uri="{D42A27DB-BD31-4B8C-83A1-F6EECF244321}">
                <p14:modId xmlns:p14="http://schemas.microsoft.com/office/powerpoint/2010/main" val="3008984342"/>
              </p:ext>
            </p:extLst>
          </p:nvPr>
        </p:nvGraphicFramePr>
        <p:xfrm>
          <a:off x="4591050" y="3346450"/>
          <a:ext cx="2719388" cy="1758950"/>
        </p:xfrm>
        <a:graphic>
          <a:graphicData uri="http://schemas.openxmlformats.org/presentationml/2006/ole">
            <mc:AlternateContent xmlns:mc="http://schemas.openxmlformats.org/markup-compatibility/2006">
              <mc:Choice xmlns:v="urn:schemas-microsoft-com:vml" Requires="v">
                <p:oleObj spid="_x0000_s49394" name="Equation" r:id="rId4" imgW="1688760" imgH="1091880" progId="Equation.DSMT4">
                  <p:embed/>
                </p:oleObj>
              </mc:Choice>
              <mc:Fallback>
                <p:oleObj name="Equation" r:id="rId4" imgW="1688760" imgH="1091880" progId="Equation.DSMT4">
                  <p:embed/>
                  <p:pic>
                    <p:nvPicPr>
                      <p:cNvPr id="0" name=""/>
                      <p:cNvPicPr/>
                      <p:nvPr/>
                    </p:nvPicPr>
                    <p:blipFill>
                      <a:blip r:embed="rId5"/>
                      <a:stretch>
                        <a:fillRect/>
                      </a:stretch>
                    </p:blipFill>
                    <p:spPr>
                      <a:xfrm>
                        <a:off x="4591050" y="3346450"/>
                        <a:ext cx="2719388" cy="175895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99079666"/>
              </p:ext>
            </p:extLst>
          </p:nvPr>
        </p:nvGraphicFramePr>
        <p:xfrm>
          <a:off x="4329113" y="5691188"/>
          <a:ext cx="3068637" cy="633412"/>
        </p:xfrm>
        <a:graphic>
          <a:graphicData uri="http://schemas.openxmlformats.org/presentationml/2006/ole">
            <mc:AlternateContent xmlns:mc="http://schemas.openxmlformats.org/markup-compatibility/2006">
              <mc:Choice xmlns:v="urn:schemas-microsoft-com:vml" Requires="v">
                <p:oleObj spid="_x0000_s49395" name="Equation" r:id="rId6" imgW="1904760" imgH="393480" progId="Equation.DSMT4">
                  <p:embed/>
                </p:oleObj>
              </mc:Choice>
              <mc:Fallback>
                <p:oleObj name="Equation" r:id="rId6" imgW="1904760" imgH="393480" progId="Equation.DSMT4">
                  <p:embed/>
                  <p:pic>
                    <p:nvPicPr>
                      <p:cNvPr id="0" name=""/>
                      <p:cNvPicPr/>
                      <p:nvPr/>
                    </p:nvPicPr>
                    <p:blipFill>
                      <a:blip r:embed="rId7"/>
                      <a:stretch>
                        <a:fillRect/>
                      </a:stretch>
                    </p:blipFill>
                    <p:spPr>
                      <a:xfrm>
                        <a:off x="4329113" y="5691188"/>
                        <a:ext cx="3068637" cy="633412"/>
                      </a:xfrm>
                      <a:prstGeom prst="rect">
                        <a:avLst/>
                      </a:prstGeom>
                    </p:spPr>
                  </p:pic>
                </p:oleObj>
              </mc:Fallback>
            </mc:AlternateContent>
          </a:graphicData>
        </a:graphic>
      </p:graphicFrame>
      <p:sp>
        <p:nvSpPr>
          <p:cNvPr id="5" name="Content Placeholder 4"/>
          <p:cNvSpPr>
            <a:spLocks noGrp="1"/>
          </p:cNvSpPr>
          <p:nvPr>
            <p:ph sz="quarter" idx="14"/>
          </p:nvPr>
        </p:nvSpPr>
        <p:spPr>
          <a:xfrm>
            <a:off x="3124200" y="5181600"/>
            <a:ext cx="5562600" cy="457200"/>
          </a:xfrm>
        </p:spPr>
        <p:txBody>
          <a:bodyPr/>
          <a:lstStyle/>
          <a:p>
            <a:pPr marL="292608" indent="-292608">
              <a:spcBef>
                <a:spcPts val="0"/>
              </a:spcBef>
              <a:spcAft>
                <a:spcPts val="0"/>
              </a:spcAft>
              <a:buFont typeface="Arial" panose="020B0604020202020204" pitchFamily="34" charset="0"/>
              <a:buChar char="•"/>
            </a:pPr>
            <a:r>
              <a:rPr lang="en-US" altLang="en-US" sz="2000" dirty="0"/>
              <a:t>For particle of mass </a:t>
            </a:r>
            <a:r>
              <a:rPr lang="en-US" altLang="en-US" sz="2000" i="1" dirty="0"/>
              <a:t>m</a:t>
            </a:r>
            <a:r>
              <a:rPr lang="en-US" altLang="en-US" sz="2000" dirty="0"/>
              <a:t> on the earth’s surface,</a:t>
            </a:r>
          </a:p>
        </p:txBody>
      </p:sp>
    </p:spTree>
    <p:extLst>
      <p:ext uri="{BB962C8B-B14F-4D97-AF65-F5344CB8AC3E}">
        <p14:creationId xmlns:p14="http://schemas.microsoft.com/office/powerpoint/2010/main" val="27633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12.12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7" name="Picture 4" descr="C:\DOCUME~1\WALTOL~1\LOCALS~1\Temp\\msotw9_temp0.jpg"/>
          <p:cNvPicPr>
            <a:picLocks noChangeAspect="1" noChangeArrowheads="1"/>
          </p:cNvPicPr>
          <p:nvPr/>
        </p:nvPicPr>
        <p:blipFill>
          <a:blip r:embed="rId2"/>
          <a:stretch>
            <a:fillRect/>
          </a:stretch>
        </p:blipFill>
        <p:spPr bwMode="auto">
          <a:xfrm>
            <a:off x="531813" y="1162880"/>
            <a:ext cx="3500437" cy="183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331788" y="3336925"/>
            <a:ext cx="40163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A satellite is launched in a direction parallel to the surface of the earth with a velocity of 30,000 km/h from an altitude of 400 km.  Determine the velocity of the satellite as it reaches it maximum altitude of 4000 km.  The radius of the earth is 6370 km.</a:t>
            </a:r>
          </a:p>
        </p:txBody>
      </p:sp>
      <p:sp>
        <p:nvSpPr>
          <p:cNvPr id="9" name="Text Box 6"/>
          <p:cNvSpPr txBox="1">
            <a:spLocks noChangeArrowheads="1"/>
          </p:cNvSpPr>
          <p:nvPr/>
        </p:nvSpPr>
        <p:spPr bwMode="auto">
          <a:xfrm>
            <a:off x="4418013" y="1128713"/>
            <a:ext cx="47244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Strategy:</a:t>
            </a:r>
            <a:endParaRPr lang="en-US" altLang="en-US" b="1" dirty="0">
              <a:solidFill>
                <a:srgbClr val="00B050"/>
              </a:solidFill>
            </a:endParaRPr>
          </a:p>
          <a:p>
            <a:pPr eaLnBrk="1" hangingPunct="1">
              <a:spcBef>
                <a:spcPct val="50000"/>
              </a:spcBef>
              <a:buFontTx/>
              <a:buChar char="•"/>
            </a:pPr>
            <a:r>
              <a:rPr lang="en-US" altLang="en-US" dirty="0"/>
              <a:t>Since the satellite is moving under a central force, its angular momentum is constant.  Equate the angular momentum at </a:t>
            </a:r>
            <a:r>
              <a:rPr lang="en-US" altLang="en-US" i="1" dirty="0"/>
              <a:t>A</a:t>
            </a:r>
            <a:r>
              <a:rPr lang="en-US" altLang="en-US" dirty="0"/>
              <a:t> and </a:t>
            </a:r>
            <a:r>
              <a:rPr lang="en-US" altLang="en-US" i="1" dirty="0"/>
              <a:t>B</a:t>
            </a:r>
            <a:r>
              <a:rPr lang="en-US" altLang="en-US" dirty="0"/>
              <a:t> and solve for the velocity at </a:t>
            </a:r>
            <a:r>
              <a:rPr lang="en-US" altLang="en-US" i="1" dirty="0"/>
              <a:t>B</a:t>
            </a:r>
            <a:r>
              <a:rPr lang="en-US" altLang="en-US" dirty="0"/>
              <a:t>.</a:t>
            </a:r>
          </a:p>
        </p:txBody>
      </p:sp>
    </p:spTree>
    <p:extLst>
      <p:ext uri="{BB962C8B-B14F-4D97-AF65-F5344CB8AC3E}">
        <p14:creationId xmlns:p14="http://schemas.microsoft.com/office/powerpoint/2010/main" val="1424126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12.12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074738"/>
            <a:ext cx="3817937"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p:cNvSpPr txBox="1">
            <a:spLocks noChangeArrowheads="1"/>
          </p:cNvSpPr>
          <p:nvPr/>
        </p:nvSpPr>
        <p:spPr bwMode="auto">
          <a:xfrm>
            <a:off x="4418013" y="1128713"/>
            <a:ext cx="47244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Modeling and Analysis:</a:t>
            </a:r>
            <a:endParaRPr lang="en-US" altLang="en-US" b="1" dirty="0">
              <a:solidFill>
                <a:srgbClr val="00B050"/>
              </a:solidFill>
            </a:endParaRPr>
          </a:p>
          <a:p>
            <a:pPr eaLnBrk="1" hangingPunct="1">
              <a:spcBef>
                <a:spcPct val="50000"/>
              </a:spcBef>
              <a:buFontTx/>
              <a:buChar char="•"/>
            </a:pPr>
            <a:r>
              <a:rPr lang="en-US" altLang="en-US" dirty="0"/>
              <a:t>Since the satellite is moving under a central force, its angular momentum is constant.  Equate the angular momentum at </a:t>
            </a:r>
            <a:r>
              <a:rPr lang="en-US" altLang="en-US" i="1" dirty="0"/>
              <a:t>A</a:t>
            </a:r>
            <a:r>
              <a:rPr lang="en-US" altLang="en-US" dirty="0"/>
              <a:t> and </a:t>
            </a:r>
            <a:r>
              <a:rPr lang="en-US" altLang="en-US" i="1" dirty="0"/>
              <a:t>B</a:t>
            </a:r>
            <a:r>
              <a:rPr lang="en-US" altLang="en-US" dirty="0"/>
              <a:t> and solve for the velocity at </a:t>
            </a:r>
            <a:r>
              <a:rPr lang="en-US" altLang="en-US" i="1" dirty="0"/>
              <a:t>B</a:t>
            </a:r>
            <a:r>
              <a:rPr lang="en-US" altLang="en-US" dirty="0"/>
              <a:t>.</a:t>
            </a:r>
          </a:p>
        </p:txBody>
      </p:sp>
      <p:graphicFrame>
        <p:nvGraphicFramePr>
          <p:cNvPr id="10" name="Object 2"/>
          <p:cNvGraphicFramePr>
            <a:graphicFrameLocks noChangeAspect="1"/>
          </p:cNvGraphicFramePr>
          <p:nvPr/>
        </p:nvGraphicFramePr>
        <p:xfrm>
          <a:off x="4679950" y="2997200"/>
          <a:ext cx="3886200" cy="2260600"/>
        </p:xfrm>
        <a:graphic>
          <a:graphicData uri="http://schemas.openxmlformats.org/presentationml/2006/ole">
            <mc:AlternateContent xmlns:mc="http://schemas.openxmlformats.org/markup-compatibility/2006">
              <mc:Choice xmlns:v="urn:schemas-microsoft-com:vml" Requires="v">
                <p:oleObj spid="_x0000_s50420" name="Equation" r:id="rId4" imgW="3886200" imgH="2260440" progId="Equation.DSMT4">
                  <p:embed/>
                </p:oleObj>
              </mc:Choice>
              <mc:Fallback>
                <p:oleObj name="Equation" r:id="rId4" imgW="3886200" imgH="22604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2997200"/>
                        <a:ext cx="3886200" cy="226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nvGraphicFramePr>
        <p:xfrm>
          <a:off x="7099300" y="5454650"/>
          <a:ext cx="1828800" cy="330200"/>
        </p:xfrm>
        <a:graphic>
          <a:graphicData uri="http://schemas.openxmlformats.org/presentationml/2006/ole">
            <mc:AlternateContent xmlns:mc="http://schemas.openxmlformats.org/markup-compatibility/2006">
              <mc:Choice xmlns:v="urn:schemas-microsoft-com:vml" Requires="v">
                <p:oleObj spid="_x0000_s50421" name="Equation" r:id="rId6" imgW="1828800" imgH="330120" progId="Equation.DSMT4">
                  <p:embed/>
                </p:oleObj>
              </mc:Choice>
              <mc:Fallback>
                <p:oleObj name="Equation" r:id="rId6" imgW="1828800" imgH="3301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9300" y="5454650"/>
                        <a:ext cx="1828800" cy="330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4"/>
          <p:cNvSpPr txBox="1">
            <a:spLocks noChangeArrowheads="1"/>
          </p:cNvSpPr>
          <p:nvPr/>
        </p:nvSpPr>
        <p:spPr bwMode="auto">
          <a:xfrm>
            <a:off x="539326" y="3599310"/>
            <a:ext cx="4032674"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Reflect and Think: </a:t>
            </a:r>
            <a:endParaRPr lang="en-US" altLang="en-US" b="1" dirty="0">
              <a:solidFill>
                <a:srgbClr val="00B050"/>
              </a:solidFill>
            </a:endParaRPr>
          </a:p>
          <a:p>
            <a:pPr eaLnBrk="1" hangingPunct="1">
              <a:spcBef>
                <a:spcPct val="50000"/>
              </a:spcBef>
              <a:buFontTx/>
              <a:buChar char="•"/>
            </a:pPr>
            <a:r>
              <a:rPr lang="en-US" altLang="en-US" dirty="0"/>
              <a:t>Note that in order to increase velocity, a spacecraft often applies thrusters to push it closer to the earth. This central force means the spacecraft’s angular momentum remains constant, its radial distance r decreases, and its velocity v increases.</a:t>
            </a:r>
          </a:p>
        </p:txBody>
      </p:sp>
    </p:spTree>
    <p:extLst>
      <p:ext uri="{BB962C8B-B14F-4D97-AF65-F5344CB8AC3E}">
        <p14:creationId xmlns:p14="http://schemas.microsoft.com/office/powerpoint/2010/main" val="73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1090550"/>
          </a:xfrm>
        </p:spPr>
        <p:txBody>
          <a:bodyPr/>
          <a:lstStyle/>
          <a:p>
            <a:r>
              <a:rPr lang="en-US" altLang="en-US" b="1" dirty="0">
                <a:solidFill>
                  <a:srgbClr val="AD0B1E"/>
                </a:solidFill>
                <a:ea typeface="ＭＳ Ｐゴシック" pitchFamily="34" charset="-128"/>
              </a:rPr>
              <a:t>Trajectory of a Particle Under a Central Force</a:t>
            </a:r>
            <a:endParaRPr lang="en-US" b="1" dirty="0">
              <a:solidFill>
                <a:srgbClr val="AD0B1E"/>
              </a:solidFill>
            </a:endParaRPr>
          </a:p>
        </p:txBody>
      </p:sp>
      <p:sp>
        <p:nvSpPr>
          <p:cNvPr id="4" name="Content Placeholder 3"/>
          <p:cNvSpPr>
            <a:spLocks noGrp="1"/>
          </p:cNvSpPr>
          <p:nvPr>
            <p:ph sz="quarter" idx="13"/>
          </p:nvPr>
        </p:nvSpPr>
        <p:spPr>
          <a:xfrm>
            <a:off x="533400" y="1447800"/>
            <a:ext cx="8153400" cy="457200"/>
          </a:xfrm>
        </p:spPr>
        <p:txBody>
          <a:bodyPr/>
          <a:lstStyle/>
          <a:p>
            <a:pPr marL="292608" indent="-292608">
              <a:spcBef>
                <a:spcPts val="0"/>
              </a:spcBef>
              <a:spcAft>
                <a:spcPts val="0"/>
              </a:spcAft>
              <a:buFont typeface="Arial" panose="020B0604020202020204" pitchFamily="34" charset="0"/>
              <a:buChar char="•"/>
            </a:pPr>
            <a:r>
              <a:rPr lang="en-US" altLang="en-US" sz="2000" dirty="0"/>
              <a:t>For particle moving under central force directed towards force center,</a:t>
            </a:r>
          </a:p>
        </p:txBody>
      </p:sp>
      <p:graphicFrame>
        <p:nvGraphicFramePr>
          <p:cNvPr id="15" name="Object 14"/>
          <p:cNvGraphicFramePr>
            <a:graphicFrameLocks noChangeAspect="1"/>
          </p:cNvGraphicFramePr>
          <p:nvPr>
            <p:extLst>
              <p:ext uri="{D42A27DB-BD31-4B8C-83A1-F6EECF244321}">
                <p14:modId xmlns:p14="http://schemas.microsoft.com/office/powerpoint/2010/main" val="2560894350"/>
              </p:ext>
            </p:extLst>
          </p:nvPr>
        </p:nvGraphicFramePr>
        <p:xfrm>
          <a:off x="1676400" y="1972112"/>
          <a:ext cx="5358811" cy="449976"/>
        </p:xfrm>
        <a:graphic>
          <a:graphicData uri="http://schemas.openxmlformats.org/presentationml/2006/ole">
            <mc:AlternateContent xmlns:mc="http://schemas.openxmlformats.org/markup-compatibility/2006">
              <mc:Choice xmlns:v="urn:schemas-microsoft-com:vml" Requires="v">
                <p:oleObj spid="_x0000_s51678" name="Equation" r:id="rId3" imgW="3327120" imgH="279360" progId="Equation.DSMT4">
                  <p:embed/>
                </p:oleObj>
              </mc:Choice>
              <mc:Fallback>
                <p:oleObj name="Equation" r:id="rId3" imgW="3327120" imgH="279360" progId="Equation.DSMT4">
                  <p:embed/>
                  <p:pic>
                    <p:nvPicPr>
                      <p:cNvPr id="0" name=""/>
                      <p:cNvPicPr/>
                      <p:nvPr/>
                    </p:nvPicPr>
                    <p:blipFill>
                      <a:blip r:embed="rId4"/>
                      <a:stretch>
                        <a:fillRect/>
                      </a:stretch>
                    </p:blipFill>
                    <p:spPr>
                      <a:xfrm>
                        <a:off x="1676400" y="1972112"/>
                        <a:ext cx="5358811" cy="449976"/>
                      </a:xfrm>
                      <a:prstGeom prst="rect">
                        <a:avLst/>
                      </a:prstGeom>
                    </p:spPr>
                  </p:pic>
                </p:oleObj>
              </mc:Fallback>
            </mc:AlternateContent>
          </a:graphicData>
        </a:graphic>
      </p:graphicFrame>
      <p:sp>
        <p:nvSpPr>
          <p:cNvPr id="5" name="Content Placeholder 4"/>
          <p:cNvSpPr>
            <a:spLocks noGrp="1"/>
          </p:cNvSpPr>
          <p:nvPr>
            <p:ph sz="quarter" idx="14"/>
          </p:nvPr>
        </p:nvSpPr>
        <p:spPr>
          <a:xfrm>
            <a:off x="533400" y="2545080"/>
            <a:ext cx="4114800" cy="426720"/>
          </a:xfrm>
        </p:spPr>
        <p:txBody>
          <a:bodyPr/>
          <a:lstStyle/>
          <a:p>
            <a:pPr marL="292608" indent="-292608">
              <a:spcBef>
                <a:spcPts val="0"/>
              </a:spcBef>
              <a:spcAft>
                <a:spcPts val="0"/>
              </a:spcAft>
              <a:buFont typeface="Arial" panose="020B0604020202020204" pitchFamily="34" charset="0"/>
              <a:buChar char="•"/>
            </a:pPr>
            <a:r>
              <a:rPr lang="en-US" altLang="en-US" sz="2000" dirty="0"/>
              <a:t>Second expression is equivalent to	</a:t>
            </a:r>
          </a:p>
        </p:txBody>
      </p:sp>
      <p:graphicFrame>
        <p:nvGraphicFramePr>
          <p:cNvPr id="12" name="Object 11"/>
          <p:cNvGraphicFramePr>
            <a:graphicFrameLocks noChangeAspect="1"/>
          </p:cNvGraphicFramePr>
          <p:nvPr>
            <p:extLst>
              <p:ext uri="{D42A27DB-BD31-4B8C-83A1-F6EECF244321}">
                <p14:modId xmlns:p14="http://schemas.microsoft.com/office/powerpoint/2010/main" val="1730799851"/>
              </p:ext>
            </p:extLst>
          </p:nvPr>
        </p:nvGraphicFramePr>
        <p:xfrm>
          <a:off x="4495800" y="2579772"/>
          <a:ext cx="1905787" cy="357336"/>
        </p:xfrm>
        <a:graphic>
          <a:graphicData uri="http://schemas.openxmlformats.org/presentationml/2006/ole">
            <mc:AlternateContent xmlns:mc="http://schemas.openxmlformats.org/markup-compatibility/2006">
              <mc:Choice xmlns:v="urn:schemas-microsoft-com:vml" Requires="v">
                <p:oleObj spid="_x0000_s51679" name="Equation" r:id="rId5" imgW="1218960" imgH="228600" progId="Equation.DSMT4">
                  <p:embed/>
                </p:oleObj>
              </mc:Choice>
              <mc:Fallback>
                <p:oleObj name="Equation" r:id="rId5" imgW="1218960" imgH="228600" progId="Equation.DSMT4">
                  <p:embed/>
                  <p:pic>
                    <p:nvPicPr>
                      <p:cNvPr id="0" name=""/>
                      <p:cNvPicPr/>
                      <p:nvPr/>
                    </p:nvPicPr>
                    <p:blipFill>
                      <a:blip r:embed="rId6"/>
                      <a:stretch>
                        <a:fillRect/>
                      </a:stretch>
                    </p:blipFill>
                    <p:spPr>
                      <a:xfrm>
                        <a:off x="4495800" y="2579772"/>
                        <a:ext cx="1905787" cy="357336"/>
                      </a:xfrm>
                      <a:prstGeom prst="rect">
                        <a:avLst/>
                      </a:prstGeom>
                    </p:spPr>
                  </p:pic>
                </p:oleObj>
              </mc:Fallback>
            </mc:AlternateContent>
          </a:graphicData>
        </a:graphic>
      </p:graphicFrame>
      <p:sp>
        <p:nvSpPr>
          <p:cNvPr id="6" name="Content Placeholder 5"/>
          <p:cNvSpPr>
            <a:spLocks noGrp="1"/>
          </p:cNvSpPr>
          <p:nvPr>
            <p:ph sz="quarter" idx="15"/>
          </p:nvPr>
        </p:nvSpPr>
        <p:spPr>
          <a:xfrm>
            <a:off x="6401587" y="2545080"/>
            <a:ext cx="1524000" cy="357250"/>
          </a:xfrm>
        </p:spPr>
        <p:txBody>
          <a:bodyPr/>
          <a:lstStyle/>
          <a:p>
            <a:pPr>
              <a:spcBef>
                <a:spcPts val="0"/>
              </a:spcBef>
              <a:spcAft>
                <a:spcPts val="0"/>
              </a:spcAft>
            </a:pPr>
            <a:r>
              <a:rPr lang="en-US" altLang="en-US" sz="2000" dirty="0"/>
              <a:t>from which,</a:t>
            </a:r>
          </a:p>
        </p:txBody>
      </p:sp>
      <p:graphicFrame>
        <p:nvGraphicFramePr>
          <p:cNvPr id="13" name="Object 12"/>
          <p:cNvGraphicFramePr>
            <a:graphicFrameLocks noChangeAspect="1"/>
          </p:cNvGraphicFramePr>
          <p:nvPr>
            <p:extLst>
              <p:ext uri="{D42A27DB-BD31-4B8C-83A1-F6EECF244321}">
                <p14:modId xmlns:p14="http://schemas.microsoft.com/office/powerpoint/2010/main" val="1593235927"/>
              </p:ext>
            </p:extLst>
          </p:nvPr>
        </p:nvGraphicFramePr>
        <p:xfrm>
          <a:off x="1752600" y="3124200"/>
          <a:ext cx="3532316" cy="787459"/>
        </p:xfrm>
        <a:graphic>
          <a:graphicData uri="http://schemas.openxmlformats.org/presentationml/2006/ole">
            <mc:AlternateContent xmlns:mc="http://schemas.openxmlformats.org/markup-compatibility/2006">
              <mc:Choice xmlns:v="urn:schemas-microsoft-com:vml" Requires="v">
                <p:oleObj spid="_x0000_s51680" name="Equation" r:id="rId7" imgW="1993680" imgH="444240" progId="Equation.DSMT4">
                  <p:embed/>
                </p:oleObj>
              </mc:Choice>
              <mc:Fallback>
                <p:oleObj name="Equation" r:id="rId7" imgW="1993680" imgH="444240" progId="Equation.DSMT4">
                  <p:embed/>
                  <p:pic>
                    <p:nvPicPr>
                      <p:cNvPr id="0" name=""/>
                      <p:cNvPicPr/>
                      <p:nvPr/>
                    </p:nvPicPr>
                    <p:blipFill>
                      <a:blip r:embed="rId8"/>
                      <a:stretch>
                        <a:fillRect/>
                      </a:stretch>
                    </p:blipFill>
                    <p:spPr>
                      <a:xfrm>
                        <a:off x="1752600" y="3124200"/>
                        <a:ext cx="3532316" cy="787459"/>
                      </a:xfrm>
                      <a:prstGeom prst="rect">
                        <a:avLst/>
                      </a:prstGeom>
                    </p:spPr>
                  </p:pic>
                </p:oleObj>
              </mc:Fallback>
            </mc:AlternateContent>
          </a:graphicData>
        </a:graphic>
      </p:graphicFrame>
      <p:sp>
        <p:nvSpPr>
          <p:cNvPr id="7" name="Content Placeholder 6"/>
          <p:cNvSpPr>
            <a:spLocks noGrp="1"/>
          </p:cNvSpPr>
          <p:nvPr>
            <p:ph sz="quarter" idx="10"/>
          </p:nvPr>
        </p:nvSpPr>
        <p:spPr>
          <a:xfrm>
            <a:off x="533400" y="3962400"/>
            <a:ext cx="8153400" cy="518160"/>
          </a:xfrm>
        </p:spPr>
        <p:txBody>
          <a:bodyPr/>
          <a:lstStyle/>
          <a:p>
            <a:pPr marL="292608" indent="-292608">
              <a:spcBef>
                <a:spcPts val="0"/>
              </a:spcBef>
              <a:spcAft>
                <a:spcPts val="0"/>
              </a:spcAft>
              <a:buFont typeface="Arial" panose="020B0604020202020204" pitchFamily="34" charset="0"/>
              <a:buChar char="•"/>
            </a:pPr>
            <a:r>
              <a:rPr lang="en-US" altLang="en-US" sz="2000" dirty="0"/>
              <a:t>After substituting into the radial equation of motion and simplifying,</a:t>
            </a:r>
          </a:p>
        </p:txBody>
      </p:sp>
      <p:graphicFrame>
        <p:nvGraphicFramePr>
          <p:cNvPr id="14" name="Object 13"/>
          <p:cNvGraphicFramePr>
            <a:graphicFrameLocks noChangeAspect="1"/>
          </p:cNvGraphicFramePr>
          <p:nvPr>
            <p:extLst>
              <p:ext uri="{D42A27DB-BD31-4B8C-83A1-F6EECF244321}">
                <p14:modId xmlns:p14="http://schemas.microsoft.com/office/powerpoint/2010/main" val="4135536565"/>
              </p:ext>
            </p:extLst>
          </p:nvPr>
        </p:nvGraphicFramePr>
        <p:xfrm>
          <a:off x="1981200" y="4439140"/>
          <a:ext cx="3667308" cy="742460"/>
        </p:xfrm>
        <a:graphic>
          <a:graphicData uri="http://schemas.openxmlformats.org/presentationml/2006/ole">
            <mc:AlternateContent xmlns:mc="http://schemas.openxmlformats.org/markup-compatibility/2006">
              <mc:Choice xmlns:v="urn:schemas-microsoft-com:vml" Requires="v">
                <p:oleObj spid="_x0000_s51681" name="Equation" r:id="rId9" imgW="2070000" imgH="419040" progId="Equation.DSMT4">
                  <p:embed/>
                </p:oleObj>
              </mc:Choice>
              <mc:Fallback>
                <p:oleObj name="Equation" r:id="rId9" imgW="2070000" imgH="419040" progId="Equation.DSMT4">
                  <p:embed/>
                  <p:pic>
                    <p:nvPicPr>
                      <p:cNvPr id="0" name=""/>
                      <p:cNvPicPr/>
                      <p:nvPr/>
                    </p:nvPicPr>
                    <p:blipFill>
                      <a:blip r:embed="rId10"/>
                      <a:stretch>
                        <a:fillRect/>
                      </a:stretch>
                    </p:blipFill>
                    <p:spPr>
                      <a:xfrm>
                        <a:off x="1981200" y="4439140"/>
                        <a:ext cx="3667308" cy="742460"/>
                      </a:xfrm>
                      <a:prstGeom prst="rect">
                        <a:avLst/>
                      </a:prstGeom>
                    </p:spPr>
                  </p:pic>
                </p:oleObj>
              </mc:Fallback>
            </mc:AlternateContent>
          </a:graphicData>
        </a:graphic>
      </p:graphicFrame>
      <p:sp>
        <p:nvSpPr>
          <p:cNvPr id="8" name="Content Placeholder 7"/>
          <p:cNvSpPr>
            <a:spLocks noGrp="1"/>
          </p:cNvSpPr>
          <p:nvPr>
            <p:ph sz="quarter" idx="11"/>
          </p:nvPr>
        </p:nvSpPr>
        <p:spPr>
          <a:xfrm>
            <a:off x="533400" y="5394960"/>
            <a:ext cx="8153400" cy="1005840"/>
          </a:xfrm>
        </p:spPr>
        <p:txBody>
          <a:bodyPr/>
          <a:lstStyle/>
          <a:p>
            <a:pPr marL="292608" indent="-292608">
              <a:spcBef>
                <a:spcPts val="0"/>
              </a:spcBef>
              <a:spcAft>
                <a:spcPts val="0"/>
              </a:spcAft>
              <a:buFont typeface="Arial" panose="020B0604020202020204" pitchFamily="34" charset="0"/>
              <a:buChar char="•"/>
            </a:pPr>
            <a:r>
              <a:rPr lang="en-US" altLang="en-US" sz="2000" dirty="0"/>
              <a:t>If </a:t>
            </a:r>
            <a:r>
              <a:rPr lang="en-US" altLang="en-US" sz="2000" i="1" dirty="0"/>
              <a:t>F</a:t>
            </a:r>
            <a:r>
              <a:rPr lang="en-US" altLang="en-US" sz="2000" dirty="0"/>
              <a:t> is a known function of </a:t>
            </a:r>
            <a:r>
              <a:rPr lang="en-US" altLang="en-US" sz="2000" i="1" dirty="0"/>
              <a:t>r</a:t>
            </a:r>
            <a:r>
              <a:rPr lang="en-US" altLang="en-US" sz="2000" dirty="0"/>
              <a:t> or </a:t>
            </a:r>
            <a:r>
              <a:rPr lang="en-US" altLang="en-US" sz="2000" i="1" dirty="0"/>
              <a:t>u,</a:t>
            </a:r>
            <a:r>
              <a:rPr lang="en-US" altLang="en-US" sz="2000" dirty="0"/>
              <a:t> then particle trajectory may be found by integrating for </a:t>
            </a:r>
            <a:r>
              <a:rPr lang="en-US" altLang="en-US" sz="2000" i="1" dirty="0"/>
              <a:t>u = f</a:t>
            </a:r>
            <a:r>
              <a:rPr lang="en-US" altLang="en-US" sz="2000" dirty="0"/>
              <a:t>(</a:t>
            </a:r>
            <a:r>
              <a:rPr lang="en-US" altLang="en-US" sz="2000" i="1" dirty="0">
                <a:latin typeface="Symbol" pitchFamily="18" charset="2"/>
              </a:rPr>
              <a:t>q</a:t>
            </a:r>
            <a:r>
              <a:rPr lang="en-US" altLang="en-US" sz="2000" dirty="0"/>
              <a:t>), with constants of integration determined from initial conditions.</a:t>
            </a:r>
          </a:p>
        </p:txBody>
      </p:sp>
    </p:spTree>
    <p:extLst>
      <p:ext uri="{BB962C8B-B14F-4D97-AF65-F5344CB8AC3E}">
        <p14:creationId xmlns:p14="http://schemas.microsoft.com/office/powerpoint/2010/main" val="34233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 to Space Mechanics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trajectory of an earth satellite is a conic section with the center of the earth as one of its foc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52" y="2515394"/>
            <a:ext cx="1891612" cy="2143417"/>
          </a:xfrm>
          <a:prstGeom prst="rect">
            <a:avLst/>
          </a:prstGeom>
        </p:spPr>
      </p:pic>
      <p:sp>
        <p:nvSpPr>
          <p:cNvPr id="3" name="Content Placeholder 2"/>
          <p:cNvSpPr>
            <a:spLocks noGrp="1"/>
          </p:cNvSpPr>
          <p:nvPr>
            <p:ph sz="quarter" idx="12"/>
          </p:nvPr>
        </p:nvSpPr>
        <p:spPr>
          <a:xfrm>
            <a:off x="2561030" y="1066800"/>
            <a:ext cx="6125770" cy="838200"/>
          </a:xfrm>
        </p:spPr>
        <p:txBody>
          <a:bodyPr/>
          <a:lstStyle/>
          <a:p>
            <a:pPr marL="342900" indent="-342900">
              <a:buFont typeface="Arial" panose="020B0604020202020204" pitchFamily="34" charset="0"/>
              <a:buChar char="•"/>
            </a:pPr>
            <a:r>
              <a:rPr lang="en-US" altLang="en-US" sz="2000" dirty="0"/>
              <a:t>Consider earth satellites subjected to only gravitational  pull of the earth,</a:t>
            </a:r>
          </a:p>
        </p:txBody>
      </p:sp>
      <p:graphicFrame>
        <p:nvGraphicFramePr>
          <p:cNvPr id="12" name="Object 11"/>
          <p:cNvGraphicFramePr>
            <a:graphicFrameLocks noChangeAspect="1"/>
          </p:cNvGraphicFramePr>
          <p:nvPr>
            <p:extLst>
              <p:ext uri="{D42A27DB-BD31-4B8C-83A1-F6EECF244321}">
                <p14:modId xmlns:p14="http://schemas.microsoft.com/office/powerpoint/2010/main" val="3165284572"/>
              </p:ext>
            </p:extLst>
          </p:nvPr>
        </p:nvGraphicFramePr>
        <p:xfrm>
          <a:off x="3103001" y="1905000"/>
          <a:ext cx="5317904" cy="1227208"/>
        </p:xfrm>
        <a:graphic>
          <a:graphicData uri="http://schemas.openxmlformats.org/presentationml/2006/ole">
            <mc:AlternateContent xmlns:mc="http://schemas.openxmlformats.org/markup-compatibility/2006">
              <mc:Choice xmlns:v="urn:schemas-microsoft-com:vml" Requires="v">
                <p:oleObj spid="_x0000_s54510" name="Equation" r:id="rId4" imgW="3632040" imgH="838080" progId="Equation.DSMT4">
                  <p:embed/>
                </p:oleObj>
              </mc:Choice>
              <mc:Fallback>
                <p:oleObj name="Equation" r:id="rId4" imgW="3632040" imgH="838080" progId="Equation.DSMT4">
                  <p:embed/>
                  <p:pic>
                    <p:nvPicPr>
                      <p:cNvPr id="0" name=""/>
                      <p:cNvPicPr/>
                      <p:nvPr/>
                    </p:nvPicPr>
                    <p:blipFill>
                      <a:blip r:embed="rId5"/>
                      <a:stretch>
                        <a:fillRect/>
                      </a:stretch>
                    </p:blipFill>
                    <p:spPr>
                      <a:xfrm>
                        <a:off x="3103001" y="1905000"/>
                        <a:ext cx="5317904" cy="1227208"/>
                      </a:xfrm>
                      <a:prstGeom prst="rect">
                        <a:avLst/>
                      </a:prstGeom>
                    </p:spPr>
                  </p:pic>
                </p:oleObj>
              </mc:Fallback>
            </mc:AlternateContent>
          </a:graphicData>
        </a:graphic>
      </p:graphicFrame>
      <p:sp>
        <p:nvSpPr>
          <p:cNvPr id="4" name="Content Placeholder 3"/>
          <p:cNvSpPr>
            <a:spLocks noGrp="1"/>
          </p:cNvSpPr>
          <p:nvPr>
            <p:ph sz="quarter" idx="13"/>
          </p:nvPr>
        </p:nvSpPr>
        <p:spPr>
          <a:xfrm>
            <a:off x="2561030" y="3337058"/>
            <a:ext cx="6125770" cy="487680"/>
          </a:xfrm>
        </p:spPr>
        <p:txBody>
          <a:bodyPr/>
          <a:lstStyle/>
          <a:p>
            <a:pPr marL="342900" indent="-342900">
              <a:buFont typeface="Arial" panose="020B0604020202020204" pitchFamily="34" charset="0"/>
              <a:buChar char="•"/>
            </a:pPr>
            <a:r>
              <a:rPr lang="en-US" altLang="en-US" sz="2000" dirty="0"/>
              <a:t>Solution is equation of conic section,</a:t>
            </a:r>
          </a:p>
        </p:txBody>
      </p:sp>
      <p:graphicFrame>
        <p:nvGraphicFramePr>
          <p:cNvPr id="13" name="Object 12"/>
          <p:cNvGraphicFramePr>
            <a:graphicFrameLocks noChangeAspect="1"/>
          </p:cNvGraphicFramePr>
          <p:nvPr>
            <p:extLst>
              <p:ext uri="{D42A27DB-BD31-4B8C-83A1-F6EECF244321}">
                <p14:modId xmlns:p14="http://schemas.microsoft.com/office/powerpoint/2010/main" val="127606483"/>
              </p:ext>
            </p:extLst>
          </p:nvPr>
        </p:nvGraphicFramePr>
        <p:xfrm>
          <a:off x="3075324" y="3796368"/>
          <a:ext cx="5154276" cy="674964"/>
        </p:xfrm>
        <a:graphic>
          <a:graphicData uri="http://schemas.openxmlformats.org/presentationml/2006/ole">
            <mc:AlternateContent xmlns:mc="http://schemas.openxmlformats.org/markup-compatibility/2006">
              <mc:Choice xmlns:v="urn:schemas-microsoft-com:vml" Requires="v">
                <p:oleObj spid="_x0000_s54511" name="Equation" r:id="rId6" imgW="3200400" imgH="419040" progId="Equation.DSMT4">
                  <p:embed/>
                </p:oleObj>
              </mc:Choice>
              <mc:Fallback>
                <p:oleObj name="Equation" r:id="rId6" imgW="3200400" imgH="419040" progId="Equation.DSMT4">
                  <p:embed/>
                  <p:pic>
                    <p:nvPicPr>
                      <p:cNvPr id="0" name=""/>
                      <p:cNvPicPr/>
                      <p:nvPr/>
                    </p:nvPicPr>
                    <p:blipFill>
                      <a:blip r:embed="rId7"/>
                      <a:stretch>
                        <a:fillRect/>
                      </a:stretch>
                    </p:blipFill>
                    <p:spPr>
                      <a:xfrm>
                        <a:off x="3075324" y="3796368"/>
                        <a:ext cx="5154276" cy="674964"/>
                      </a:xfrm>
                      <a:prstGeom prst="rect">
                        <a:avLst/>
                      </a:prstGeom>
                    </p:spPr>
                  </p:pic>
                </p:oleObj>
              </mc:Fallback>
            </mc:AlternateContent>
          </a:graphicData>
        </a:graphic>
      </p:graphicFrame>
      <p:sp>
        <p:nvSpPr>
          <p:cNvPr id="5" name="Content Placeholder 4"/>
          <p:cNvSpPr>
            <a:spLocks noGrp="1"/>
          </p:cNvSpPr>
          <p:nvPr>
            <p:ph sz="quarter" idx="14"/>
          </p:nvPr>
        </p:nvSpPr>
        <p:spPr>
          <a:xfrm>
            <a:off x="2561030" y="4693920"/>
            <a:ext cx="6125770" cy="685800"/>
          </a:xfrm>
        </p:spPr>
        <p:txBody>
          <a:bodyPr/>
          <a:lstStyle/>
          <a:p>
            <a:pPr marL="342900" indent="-342900">
              <a:buFont typeface="Arial" panose="020B0604020202020204" pitchFamily="34" charset="0"/>
              <a:buChar char="•"/>
            </a:pPr>
            <a:r>
              <a:rPr lang="en-US" altLang="en-US" sz="2000" dirty="0"/>
              <a:t>Origin, located at earth’s center, is a focus of the conic section.</a:t>
            </a:r>
          </a:p>
        </p:txBody>
      </p:sp>
      <p:sp>
        <p:nvSpPr>
          <p:cNvPr id="6" name="Content Placeholder 5"/>
          <p:cNvSpPr>
            <a:spLocks noGrp="1"/>
          </p:cNvSpPr>
          <p:nvPr>
            <p:ph sz="quarter" idx="15"/>
          </p:nvPr>
        </p:nvSpPr>
        <p:spPr>
          <a:xfrm>
            <a:off x="2561030" y="5486400"/>
            <a:ext cx="6125770" cy="838200"/>
          </a:xfrm>
        </p:spPr>
        <p:txBody>
          <a:bodyPr/>
          <a:lstStyle/>
          <a:p>
            <a:pPr marL="342900" indent="-342900">
              <a:buFont typeface="Arial" panose="020B0604020202020204" pitchFamily="34" charset="0"/>
              <a:buChar char="•"/>
            </a:pPr>
            <a:r>
              <a:rPr lang="en-US" altLang="en-US" sz="2000" dirty="0"/>
              <a:t>Trajectory may be ellipse, parabola, or hyperbola depending on value of eccentricity.</a:t>
            </a:r>
          </a:p>
        </p:txBody>
      </p:sp>
    </p:spTree>
    <p:extLst>
      <p:ext uri="{BB962C8B-B14F-4D97-AF65-F5344CB8AC3E}">
        <p14:creationId xmlns:p14="http://schemas.microsoft.com/office/powerpoint/2010/main" val="10414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 to Space Mechanics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7" y="1139125"/>
            <a:ext cx="2300853" cy="4956875"/>
          </a:xfrm>
          <a:prstGeom prst="rect">
            <a:avLst/>
          </a:prstGeom>
        </p:spPr>
      </p:pic>
      <p:sp>
        <p:nvSpPr>
          <p:cNvPr id="3" name="Content Placeholder 2"/>
          <p:cNvSpPr>
            <a:spLocks noGrp="1"/>
          </p:cNvSpPr>
          <p:nvPr>
            <p:ph sz="quarter" idx="12"/>
          </p:nvPr>
        </p:nvSpPr>
        <p:spPr>
          <a:xfrm>
            <a:off x="2971800" y="1066800"/>
            <a:ext cx="5715000" cy="429488"/>
          </a:xfrm>
        </p:spPr>
        <p:txBody>
          <a:bodyPr/>
          <a:lstStyle/>
          <a:p>
            <a:pPr marL="283464" indent="-283464">
              <a:spcBef>
                <a:spcPts val="500"/>
              </a:spcBef>
              <a:spcAft>
                <a:spcPts val="0"/>
              </a:spcAft>
              <a:buFont typeface="Arial" panose="020B0604020202020204" pitchFamily="34" charset="0"/>
              <a:buChar char="•"/>
            </a:pPr>
            <a:r>
              <a:rPr lang="en-US" altLang="en-US" sz="2000" dirty="0"/>
              <a:t>Trajectory of earth satellite is defined by,</a:t>
            </a:r>
          </a:p>
        </p:txBody>
      </p:sp>
      <p:graphicFrame>
        <p:nvGraphicFramePr>
          <p:cNvPr id="12" name="Object 11"/>
          <p:cNvGraphicFramePr>
            <a:graphicFrameLocks noChangeAspect="1"/>
          </p:cNvGraphicFramePr>
          <p:nvPr>
            <p:extLst>
              <p:ext uri="{D42A27DB-BD31-4B8C-83A1-F6EECF244321}">
                <p14:modId xmlns:p14="http://schemas.microsoft.com/office/powerpoint/2010/main" val="1331882497"/>
              </p:ext>
            </p:extLst>
          </p:nvPr>
        </p:nvGraphicFramePr>
        <p:xfrm>
          <a:off x="3421387" y="1600200"/>
          <a:ext cx="4351013" cy="613604"/>
        </p:xfrm>
        <a:graphic>
          <a:graphicData uri="http://schemas.openxmlformats.org/presentationml/2006/ole">
            <mc:AlternateContent xmlns:mc="http://schemas.openxmlformats.org/markup-compatibility/2006">
              <mc:Choice xmlns:v="urn:schemas-microsoft-com:vml" Requires="v">
                <p:oleObj spid="_x0000_s55900" name="Equation" r:id="rId4" imgW="2971800" imgH="419040" progId="Equation.DSMT4">
                  <p:embed/>
                </p:oleObj>
              </mc:Choice>
              <mc:Fallback>
                <p:oleObj name="Equation" r:id="rId4" imgW="2971800" imgH="419040" progId="Equation.DSMT4">
                  <p:embed/>
                  <p:pic>
                    <p:nvPicPr>
                      <p:cNvPr id="0" name=""/>
                      <p:cNvPicPr/>
                      <p:nvPr/>
                    </p:nvPicPr>
                    <p:blipFill>
                      <a:blip r:embed="rId5"/>
                      <a:stretch>
                        <a:fillRect/>
                      </a:stretch>
                    </p:blipFill>
                    <p:spPr>
                      <a:xfrm>
                        <a:off x="3421387" y="1600200"/>
                        <a:ext cx="4351013" cy="613604"/>
                      </a:xfrm>
                      <a:prstGeom prst="rect">
                        <a:avLst/>
                      </a:prstGeom>
                    </p:spPr>
                  </p:pic>
                </p:oleObj>
              </mc:Fallback>
            </mc:AlternateContent>
          </a:graphicData>
        </a:graphic>
      </p:graphicFrame>
      <p:sp>
        <p:nvSpPr>
          <p:cNvPr id="4" name="Content Placeholder 3"/>
          <p:cNvSpPr>
            <a:spLocks noGrp="1"/>
          </p:cNvSpPr>
          <p:nvPr>
            <p:ph sz="quarter" idx="13"/>
          </p:nvPr>
        </p:nvSpPr>
        <p:spPr>
          <a:xfrm>
            <a:off x="2971800" y="2286000"/>
            <a:ext cx="1600200" cy="356263"/>
          </a:xfrm>
        </p:spPr>
        <p:txBody>
          <a:bodyPr/>
          <a:lstStyle/>
          <a:p>
            <a:pPr marL="283464" indent="-283464">
              <a:spcBef>
                <a:spcPts val="500"/>
              </a:spcBef>
              <a:spcAft>
                <a:spcPts val="0"/>
              </a:spcAft>
              <a:buFont typeface="Arial" panose="020B0604020202020204" pitchFamily="34" charset="0"/>
              <a:buChar char="•"/>
            </a:pPr>
            <a:r>
              <a:rPr lang="en-US" altLang="en-US" sz="2000" i="1" dirty="0"/>
              <a:t>hyperbola</a:t>
            </a:r>
            <a:r>
              <a:rPr lang="en-US" altLang="en-US" sz="2000" dirty="0"/>
              <a:t>, </a:t>
            </a:r>
            <a:endParaRPr lang="en-US" altLang="en-US" sz="2000" i="1" dirty="0">
              <a:latin typeface="Symbol" pitchFamily="18" charset="2"/>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741254863"/>
              </p:ext>
            </p:extLst>
          </p:nvPr>
        </p:nvGraphicFramePr>
        <p:xfrm>
          <a:off x="4506912" y="2311400"/>
          <a:ext cx="1970088" cy="296863"/>
        </p:xfrm>
        <a:graphic>
          <a:graphicData uri="http://schemas.openxmlformats.org/presentationml/2006/ole">
            <mc:AlternateContent xmlns:mc="http://schemas.openxmlformats.org/markup-compatibility/2006">
              <mc:Choice xmlns:v="urn:schemas-microsoft-com:vml" Requires="v">
                <p:oleObj spid="_x0000_s55901" name="Equation" r:id="rId6" imgW="1346040" imgH="203040" progId="Equation.DSMT4">
                  <p:embed/>
                </p:oleObj>
              </mc:Choice>
              <mc:Fallback>
                <p:oleObj name="Equation" r:id="rId6" imgW="1346040" imgH="203040" progId="Equation.DSMT4">
                  <p:embed/>
                  <p:pic>
                    <p:nvPicPr>
                      <p:cNvPr id="0" name=""/>
                      <p:cNvPicPr/>
                      <p:nvPr/>
                    </p:nvPicPr>
                    <p:blipFill>
                      <a:blip r:embed="rId7"/>
                      <a:stretch>
                        <a:fillRect/>
                      </a:stretch>
                    </p:blipFill>
                    <p:spPr>
                      <a:xfrm>
                        <a:off x="4506912" y="2311400"/>
                        <a:ext cx="1970088" cy="296863"/>
                      </a:xfrm>
                      <a:prstGeom prst="rect">
                        <a:avLst/>
                      </a:prstGeom>
                    </p:spPr>
                  </p:pic>
                </p:oleObj>
              </mc:Fallback>
            </mc:AlternateContent>
          </a:graphicData>
        </a:graphic>
      </p:graphicFrame>
      <p:sp>
        <p:nvSpPr>
          <p:cNvPr id="16" name="Content Placeholder 3"/>
          <p:cNvSpPr>
            <a:spLocks noGrp="1"/>
          </p:cNvSpPr>
          <p:nvPr>
            <p:ph sz="quarter" idx="13"/>
          </p:nvPr>
        </p:nvSpPr>
        <p:spPr>
          <a:xfrm>
            <a:off x="3276600" y="2737080"/>
            <a:ext cx="4136136" cy="349731"/>
          </a:xfrm>
        </p:spPr>
        <p:txBody>
          <a:bodyPr/>
          <a:lstStyle/>
          <a:p>
            <a:r>
              <a:rPr lang="en-US" altLang="en-US" sz="2000" dirty="0"/>
              <a:t>The radius vector becomes infinite for,</a:t>
            </a:r>
            <a:endParaRPr lang="en-US" sz="20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067534139"/>
              </p:ext>
            </p:extLst>
          </p:nvPr>
        </p:nvGraphicFramePr>
        <p:xfrm>
          <a:off x="3429000" y="3131971"/>
          <a:ext cx="4741488" cy="706575"/>
        </p:xfrm>
        <a:graphic>
          <a:graphicData uri="http://schemas.openxmlformats.org/presentationml/2006/ole">
            <mc:AlternateContent xmlns:mc="http://schemas.openxmlformats.org/markup-compatibility/2006">
              <mc:Choice xmlns:v="urn:schemas-microsoft-com:vml" Requires="v">
                <p:oleObj spid="_x0000_s55902" name="Equation" r:id="rId8" imgW="3238200" imgH="482400" progId="Equation.DSMT4">
                  <p:embed/>
                </p:oleObj>
              </mc:Choice>
              <mc:Fallback>
                <p:oleObj name="Equation" r:id="rId8" imgW="3238200" imgH="482400" progId="Equation.DSMT4">
                  <p:embed/>
                  <p:pic>
                    <p:nvPicPr>
                      <p:cNvPr id="0" name=""/>
                      <p:cNvPicPr/>
                      <p:nvPr/>
                    </p:nvPicPr>
                    <p:blipFill>
                      <a:blip r:embed="rId9"/>
                      <a:stretch>
                        <a:fillRect/>
                      </a:stretch>
                    </p:blipFill>
                    <p:spPr>
                      <a:xfrm>
                        <a:off x="3429000" y="3131971"/>
                        <a:ext cx="4741488" cy="706575"/>
                      </a:xfrm>
                      <a:prstGeom prst="rect">
                        <a:avLst/>
                      </a:prstGeom>
                    </p:spPr>
                  </p:pic>
                </p:oleObj>
              </mc:Fallback>
            </mc:AlternateContent>
          </a:graphicData>
        </a:graphic>
      </p:graphicFrame>
      <p:sp>
        <p:nvSpPr>
          <p:cNvPr id="5" name="Content Placeholder 4"/>
          <p:cNvSpPr>
            <a:spLocks noGrp="1"/>
          </p:cNvSpPr>
          <p:nvPr>
            <p:ph sz="quarter" idx="14"/>
          </p:nvPr>
        </p:nvSpPr>
        <p:spPr>
          <a:xfrm>
            <a:off x="2971800" y="3886200"/>
            <a:ext cx="1524000" cy="385796"/>
          </a:xfrm>
        </p:spPr>
        <p:txBody>
          <a:bodyPr/>
          <a:lstStyle/>
          <a:p>
            <a:pPr marL="283464" indent="-283464">
              <a:spcBef>
                <a:spcPts val="500"/>
              </a:spcBef>
              <a:spcAft>
                <a:spcPts val="0"/>
              </a:spcAft>
              <a:buFont typeface="Arial" panose="020B0604020202020204" pitchFamily="34" charset="0"/>
              <a:buChar char="•"/>
            </a:pPr>
            <a:r>
              <a:rPr lang="en-US" altLang="en-US" sz="2000" i="1" dirty="0"/>
              <a:t>parabola</a:t>
            </a:r>
            <a:r>
              <a:rPr lang="en-US" altLang="en-US" sz="2000" dirty="0"/>
              <a:t>, </a:t>
            </a:r>
          </a:p>
        </p:txBody>
      </p:sp>
      <p:graphicFrame>
        <p:nvGraphicFramePr>
          <p:cNvPr id="17" name="Object 16"/>
          <p:cNvGraphicFramePr>
            <a:graphicFrameLocks noChangeAspect="1"/>
          </p:cNvGraphicFramePr>
          <p:nvPr>
            <p:extLst>
              <p:ext uri="{D42A27DB-BD31-4B8C-83A1-F6EECF244321}">
                <p14:modId xmlns:p14="http://schemas.microsoft.com/office/powerpoint/2010/main" val="3011235497"/>
              </p:ext>
            </p:extLst>
          </p:nvPr>
        </p:nvGraphicFramePr>
        <p:xfrm>
          <a:off x="4383548" y="3930667"/>
          <a:ext cx="1841500" cy="296862"/>
        </p:xfrm>
        <a:graphic>
          <a:graphicData uri="http://schemas.openxmlformats.org/presentationml/2006/ole">
            <mc:AlternateContent xmlns:mc="http://schemas.openxmlformats.org/markup-compatibility/2006">
              <mc:Choice xmlns:v="urn:schemas-microsoft-com:vml" Requires="v">
                <p:oleObj spid="_x0000_s55903" name="Equation" r:id="rId10" imgW="1257120" imgH="203040" progId="Equation.DSMT4">
                  <p:embed/>
                </p:oleObj>
              </mc:Choice>
              <mc:Fallback>
                <p:oleObj name="Equation" r:id="rId10" imgW="1257120" imgH="203040" progId="Equation.DSMT4">
                  <p:embed/>
                  <p:pic>
                    <p:nvPicPr>
                      <p:cNvPr id="7" name="Object 6"/>
                      <p:cNvPicPr/>
                      <p:nvPr/>
                    </p:nvPicPr>
                    <p:blipFill>
                      <a:blip r:embed="rId11"/>
                      <a:stretch>
                        <a:fillRect/>
                      </a:stretch>
                    </p:blipFill>
                    <p:spPr>
                      <a:xfrm>
                        <a:off x="4383548" y="3930667"/>
                        <a:ext cx="1841500" cy="296862"/>
                      </a:xfrm>
                      <a:prstGeom prst="rect">
                        <a:avLst/>
                      </a:prstGeom>
                    </p:spPr>
                  </p:pic>
                </p:oleObj>
              </mc:Fallback>
            </mc:AlternateContent>
          </a:graphicData>
        </a:graphic>
      </p:graphicFrame>
      <p:sp>
        <p:nvSpPr>
          <p:cNvPr id="18" name="Content Placeholder 5"/>
          <p:cNvSpPr>
            <a:spLocks noGrp="1"/>
          </p:cNvSpPr>
          <p:nvPr>
            <p:ph sz="quarter" idx="15"/>
          </p:nvPr>
        </p:nvSpPr>
        <p:spPr>
          <a:xfrm>
            <a:off x="3276600" y="4316463"/>
            <a:ext cx="4136136" cy="331737"/>
          </a:xfrm>
        </p:spPr>
        <p:txBody>
          <a:bodyPr/>
          <a:lstStyle/>
          <a:p>
            <a:r>
              <a:rPr lang="en-US" altLang="en-US" sz="2000" dirty="0"/>
              <a:t>The radius vector becomes infinite for,</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1842784400"/>
              </p:ext>
            </p:extLst>
          </p:nvPr>
        </p:nvGraphicFramePr>
        <p:xfrm>
          <a:off x="3429000" y="4737237"/>
          <a:ext cx="2433963" cy="368163"/>
        </p:xfrm>
        <a:graphic>
          <a:graphicData uri="http://schemas.openxmlformats.org/presentationml/2006/ole">
            <mc:AlternateContent xmlns:mc="http://schemas.openxmlformats.org/markup-compatibility/2006">
              <mc:Choice xmlns:v="urn:schemas-microsoft-com:vml" Requires="v">
                <p:oleObj spid="_x0000_s55904" name="Equation" r:id="rId12" imgW="1511280" imgH="228600" progId="Equation.DSMT4">
                  <p:embed/>
                </p:oleObj>
              </mc:Choice>
              <mc:Fallback>
                <p:oleObj name="Equation" r:id="rId12" imgW="1511280" imgH="228600" progId="Equation.DSMT4">
                  <p:embed/>
                  <p:pic>
                    <p:nvPicPr>
                      <p:cNvPr id="0" name=""/>
                      <p:cNvPicPr/>
                      <p:nvPr/>
                    </p:nvPicPr>
                    <p:blipFill>
                      <a:blip r:embed="rId13"/>
                      <a:stretch>
                        <a:fillRect/>
                      </a:stretch>
                    </p:blipFill>
                    <p:spPr>
                      <a:xfrm>
                        <a:off x="3429000" y="4737237"/>
                        <a:ext cx="2433963" cy="368163"/>
                      </a:xfrm>
                      <a:prstGeom prst="rect">
                        <a:avLst/>
                      </a:prstGeom>
                    </p:spPr>
                  </p:pic>
                </p:oleObj>
              </mc:Fallback>
            </mc:AlternateContent>
          </a:graphicData>
        </a:graphic>
      </p:graphicFrame>
      <p:sp>
        <p:nvSpPr>
          <p:cNvPr id="6" name="Content Placeholder 5"/>
          <p:cNvSpPr>
            <a:spLocks noGrp="1"/>
          </p:cNvSpPr>
          <p:nvPr>
            <p:ph sz="quarter" idx="15"/>
          </p:nvPr>
        </p:nvSpPr>
        <p:spPr>
          <a:xfrm>
            <a:off x="2971800" y="5257800"/>
            <a:ext cx="1219200" cy="393779"/>
          </a:xfrm>
        </p:spPr>
        <p:txBody>
          <a:bodyPr/>
          <a:lstStyle/>
          <a:p>
            <a:pPr marL="283464" indent="-283464">
              <a:spcBef>
                <a:spcPts val="500"/>
              </a:spcBef>
              <a:spcAft>
                <a:spcPts val="0"/>
              </a:spcAft>
              <a:buFont typeface="Arial" panose="020B0604020202020204" pitchFamily="34" charset="0"/>
              <a:buChar char="•"/>
            </a:pPr>
            <a:r>
              <a:rPr lang="en-US" altLang="en-US" sz="2000" i="1" dirty="0"/>
              <a:t>ellipse</a:t>
            </a:r>
            <a:r>
              <a:rPr lang="en-US" altLang="en-US" sz="2000" dirty="0"/>
              <a:t>, </a:t>
            </a:r>
          </a:p>
        </p:txBody>
      </p:sp>
      <p:graphicFrame>
        <p:nvGraphicFramePr>
          <p:cNvPr id="19" name="Object 18"/>
          <p:cNvGraphicFramePr>
            <a:graphicFrameLocks noChangeAspect="1"/>
          </p:cNvGraphicFramePr>
          <p:nvPr>
            <p:extLst>
              <p:ext uri="{D42A27DB-BD31-4B8C-83A1-F6EECF244321}">
                <p14:modId xmlns:p14="http://schemas.microsoft.com/office/powerpoint/2010/main" val="84707062"/>
              </p:ext>
            </p:extLst>
          </p:nvPr>
        </p:nvGraphicFramePr>
        <p:xfrm>
          <a:off x="4114800" y="5291328"/>
          <a:ext cx="1954212" cy="298450"/>
        </p:xfrm>
        <a:graphic>
          <a:graphicData uri="http://schemas.openxmlformats.org/presentationml/2006/ole">
            <mc:AlternateContent xmlns:mc="http://schemas.openxmlformats.org/markup-compatibility/2006">
              <mc:Choice xmlns:v="urn:schemas-microsoft-com:vml" Requires="v">
                <p:oleObj spid="_x0000_s55905" name="Equation" r:id="rId14" imgW="1333440" imgH="203040" progId="Equation.DSMT4">
                  <p:embed/>
                </p:oleObj>
              </mc:Choice>
              <mc:Fallback>
                <p:oleObj name="Equation" r:id="rId14" imgW="1333440" imgH="203040" progId="Equation.DSMT4">
                  <p:embed/>
                  <p:pic>
                    <p:nvPicPr>
                      <p:cNvPr id="7" name="Object 6"/>
                      <p:cNvPicPr/>
                      <p:nvPr/>
                    </p:nvPicPr>
                    <p:blipFill>
                      <a:blip r:embed="rId15"/>
                      <a:stretch>
                        <a:fillRect/>
                      </a:stretch>
                    </p:blipFill>
                    <p:spPr>
                      <a:xfrm>
                        <a:off x="4114800" y="5291328"/>
                        <a:ext cx="1954212" cy="298450"/>
                      </a:xfrm>
                      <a:prstGeom prst="rect">
                        <a:avLst/>
                      </a:prstGeom>
                    </p:spPr>
                  </p:pic>
                </p:oleObj>
              </mc:Fallback>
            </mc:AlternateContent>
          </a:graphicData>
        </a:graphic>
      </p:graphicFrame>
      <p:sp>
        <p:nvSpPr>
          <p:cNvPr id="20" name="Content Placeholder 7"/>
          <p:cNvSpPr>
            <a:spLocks noGrp="1"/>
          </p:cNvSpPr>
          <p:nvPr>
            <p:ph sz="quarter" idx="11"/>
          </p:nvPr>
        </p:nvSpPr>
        <p:spPr>
          <a:xfrm>
            <a:off x="3276600" y="5694838"/>
            <a:ext cx="5410200" cy="762000"/>
          </a:xfrm>
        </p:spPr>
        <p:txBody>
          <a:bodyPr/>
          <a:lstStyle/>
          <a:p>
            <a:r>
              <a:rPr lang="en-US" altLang="en-US" sz="2000" dirty="0"/>
              <a:t>The radius vector is finite for </a:t>
            </a:r>
            <a:r>
              <a:rPr lang="en-US" altLang="en-US" sz="2000" i="1" dirty="0">
                <a:latin typeface="Symbol" pitchFamily="18" charset="2"/>
              </a:rPr>
              <a:t>q</a:t>
            </a:r>
            <a:r>
              <a:rPr lang="en-US" altLang="en-US" sz="2000" dirty="0"/>
              <a:t> and is constant, that is a circle,</a:t>
            </a:r>
            <a:r>
              <a:rPr lang="en-US" altLang="en-US" dirty="0"/>
              <a:t> </a:t>
            </a:r>
            <a:r>
              <a:rPr lang="en-US" altLang="en-US" sz="2000" dirty="0"/>
              <a:t>for </a:t>
            </a:r>
            <a:r>
              <a:rPr lang="el-GR" altLang="en-US" sz="2000" dirty="0"/>
              <a:t>ε</a:t>
            </a:r>
            <a:r>
              <a:rPr lang="en-US" altLang="en-US" sz="2000" dirty="0"/>
              <a:t> &lt; 0.</a:t>
            </a:r>
            <a:endParaRPr lang="en-US" altLang="en-US" dirty="0"/>
          </a:p>
        </p:txBody>
      </p:sp>
    </p:spTree>
    <p:extLst>
      <p:ext uri="{BB962C8B-B14F-4D97-AF65-F5344CB8AC3E}">
        <p14:creationId xmlns:p14="http://schemas.microsoft.com/office/powerpoint/2010/main" val="9812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 to Space Mechanics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5" name="Picture 14" descr="After the powered portion of its launch, a space vehicle typically has a velocity parallel to the surface of the eart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64" y="1295400"/>
            <a:ext cx="2390222" cy="1827816"/>
          </a:xfrm>
          <a:prstGeom prst="rect">
            <a:avLst/>
          </a:prstGeom>
        </p:spPr>
      </p:pic>
      <p:pic>
        <p:nvPicPr>
          <p:cNvPr id="16" name="Picture 15" descr="Various types of orbit are possible depending on how the velocity of the spacecraft compares to the escape velocity and v_circ, the velocity at which the spacecraft acheives a circular orbi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581400"/>
            <a:ext cx="2735968" cy="2590269"/>
          </a:xfrm>
          <a:prstGeom prst="rect">
            <a:avLst/>
          </a:prstGeom>
        </p:spPr>
      </p:pic>
      <p:sp>
        <p:nvSpPr>
          <p:cNvPr id="3" name="Content Placeholder 2"/>
          <p:cNvSpPr>
            <a:spLocks noGrp="1"/>
          </p:cNvSpPr>
          <p:nvPr>
            <p:ph sz="quarter" idx="12"/>
          </p:nvPr>
        </p:nvSpPr>
        <p:spPr>
          <a:xfrm>
            <a:off x="3810000" y="1066800"/>
            <a:ext cx="4953000" cy="997012"/>
          </a:xfrm>
        </p:spPr>
        <p:txBody>
          <a:bodyPr/>
          <a:lstStyle/>
          <a:p>
            <a:pPr marL="292608" indent="-292608">
              <a:spcBef>
                <a:spcPts val="500"/>
              </a:spcBef>
              <a:spcAft>
                <a:spcPts val="0"/>
              </a:spcAft>
              <a:buFont typeface="Arial" panose="020B0604020202020204" pitchFamily="34" charset="0"/>
              <a:buChar char="•"/>
            </a:pPr>
            <a:r>
              <a:rPr lang="en-US" altLang="en-US" sz="2000" dirty="0"/>
              <a:t>Integration constant </a:t>
            </a:r>
            <a:r>
              <a:rPr lang="en-US" altLang="en-US" sz="2000" i="1" dirty="0"/>
              <a:t>C</a:t>
            </a:r>
            <a:r>
              <a:rPr lang="en-US" altLang="en-US" sz="2000" dirty="0"/>
              <a:t> is determined by conditions at beginning of free flight, </a:t>
            </a:r>
            <a:r>
              <a:rPr lang="en-US" altLang="en-US" sz="2000" i="1" dirty="0">
                <a:latin typeface="Symbol" pitchFamily="18" charset="2"/>
              </a:rPr>
              <a:t>q</a:t>
            </a:r>
            <a:r>
              <a:rPr lang="en-US" altLang="en-US" sz="2000" dirty="0"/>
              <a:t> = 0, </a:t>
            </a:r>
            <a:r>
              <a:rPr lang="en-US" altLang="en-US" sz="2000" i="1" dirty="0"/>
              <a:t>r = r</a:t>
            </a:r>
            <a:r>
              <a:rPr lang="en-US" altLang="en-US" sz="2000" baseline="-25000" dirty="0"/>
              <a:t>0</a:t>
            </a:r>
            <a:r>
              <a:rPr lang="en-US" altLang="en-US" sz="2000" i="1" baseline="-25000" dirty="0"/>
              <a:t> </a:t>
            </a:r>
            <a:r>
              <a:rPr lang="en-US" altLang="en-US" sz="2000" i="1" dirty="0"/>
              <a:t>,</a:t>
            </a:r>
            <a:endParaRPr lang="en-US" altLang="en-US" sz="2000" i="1" dirty="0">
              <a:latin typeface="Symbol" pitchFamily="18" charset="2"/>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708816904"/>
              </p:ext>
            </p:extLst>
          </p:nvPr>
        </p:nvGraphicFramePr>
        <p:xfrm>
          <a:off x="4431295" y="2057400"/>
          <a:ext cx="2807705" cy="1413149"/>
        </p:xfrm>
        <a:graphic>
          <a:graphicData uri="http://schemas.openxmlformats.org/presentationml/2006/ole">
            <mc:AlternateContent xmlns:mc="http://schemas.openxmlformats.org/markup-compatibility/2006">
              <mc:Choice xmlns:v="urn:schemas-microsoft-com:vml" Requires="v">
                <p:oleObj spid="_x0000_s56676" name="Equation" r:id="rId5" imgW="1917360" imgH="965160" progId="Equation.DSMT4">
                  <p:embed/>
                </p:oleObj>
              </mc:Choice>
              <mc:Fallback>
                <p:oleObj name="Equation" r:id="rId5" imgW="1917360" imgH="965160" progId="Equation.DSMT4">
                  <p:embed/>
                  <p:pic>
                    <p:nvPicPr>
                      <p:cNvPr id="0" name=""/>
                      <p:cNvPicPr/>
                      <p:nvPr/>
                    </p:nvPicPr>
                    <p:blipFill>
                      <a:blip r:embed="rId6"/>
                      <a:stretch>
                        <a:fillRect/>
                      </a:stretch>
                    </p:blipFill>
                    <p:spPr>
                      <a:xfrm>
                        <a:off x="4431295" y="2057400"/>
                        <a:ext cx="2807705" cy="1413149"/>
                      </a:xfrm>
                      <a:prstGeom prst="rect">
                        <a:avLst/>
                      </a:prstGeom>
                    </p:spPr>
                  </p:pic>
                </p:oleObj>
              </mc:Fallback>
            </mc:AlternateContent>
          </a:graphicData>
        </a:graphic>
      </p:graphicFrame>
      <p:sp>
        <p:nvSpPr>
          <p:cNvPr id="4" name="Content Placeholder 3"/>
          <p:cNvSpPr>
            <a:spLocks noGrp="1"/>
          </p:cNvSpPr>
          <p:nvPr>
            <p:ph sz="quarter" idx="13"/>
          </p:nvPr>
        </p:nvSpPr>
        <p:spPr>
          <a:xfrm>
            <a:off x="3810000" y="3474720"/>
            <a:ext cx="4876800" cy="487680"/>
          </a:xfrm>
        </p:spPr>
        <p:txBody>
          <a:bodyPr/>
          <a:lstStyle/>
          <a:p>
            <a:pPr marL="292608" indent="-292608">
              <a:spcBef>
                <a:spcPts val="500"/>
              </a:spcBef>
              <a:spcAft>
                <a:spcPts val="0"/>
              </a:spcAft>
              <a:buFont typeface="Arial" panose="020B0604020202020204" pitchFamily="34" charset="0"/>
              <a:buChar char="•"/>
            </a:pPr>
            <a:r>
              <a:rPr lang="en-US" altLang="en-US" sz="2000" dirty="0"/>
              <a:t>Satellite escapes earth orbit for </a:t>
            </a:r>
          </a:p>
        </p:txBody>
      </p:sp>
      <p:graphicFrame>
        <p:nvGraphicFramePr>
          <p:cNvPr id="13" name="Object 12"/>
          <p:cNvGraphicFramePr>
            <a:graphicFrameLocks noChangeAspect="1"/>
          </p:cNvGraphicFramePr>
          <p:nvPr>
            <p:extLst>
              <p:ext uri="{D42A27DB-BD31-4B8C-83A1-F6EECF244321}">
                <p14:modId xmlns:p14="http://schemas.microsoft.com/office/powerpoint/2010/main" val="3795194012"/>
              </p:ext>
            </p:extLst>
          </p:nvPr>
        </p:nvGraphicFramePr>
        <p:xfrm>
          <a:off x="4467060" y="3888067"/>
          <a:ext cx="2924340" cy="1014222"/>
        </p:xfrm>
        <a:graphic>
          <a:graphicData uri="http://schemas.openxmlformats.org/presentationml/2006/ole">
            <mc:AlternateContent xmlns:mc="http://schemas.openxmlformats.org/markup-compatibility/2006">
              <mc:Choice xmlns:v="urn:schemas-microsoft-com:vml" Requires="v">
                <p:oleObj spid="_x0000_s56677" name="Equation" r:id="rId7" imgW="2197080" imgH="761760" progId="Equation.DSMT4">
                  <p:embed/>
                </p:oleObj>
              </mc:Choice>
              <mc:Fallback>
                <p:oleObj name="Equation" r:id="rId7" imgW="2197080" imgH="761760" progId="Equation.DSMT4">
                  <p:embed/>
                  <p:pic>
                    <p:nvPicPr>
                      <p:cNvPr id="0" name=""/>
                      <p:cNvPicPr/>
                      <p:nvPr/>
                    </p:nvPicPr>
                    <p:blipFill>
                      <a:blip r:embed="rId8"/>
                      <a:stretch>
                        <a:fillRect/>
                      </a:stretch>
                    </p:blipFill>
                    <p:spPr>
                      <a:xfrm>
                        <a:off x="4467060" y="3888067"/>
                        <a:ext cx="2924340" cy="1014222"/>
                      </a:xfrm>
                      <a:prstGeom prst="rect">
                        <a:avLst/>
                      </a:prstGeom>
                    </p:spPr>
                  </p:pic>
                </p:oleObj>
              </mc:Fallback>
            </mc:AlternateContent>
          </a:graphicData>
        </a:graphic>
      </p:graphicFrame>
      <p:sp>
        <p:nvSpPr>
          <p:cNvPr id="5" name="Content Placeholder 4"/>
          <p:cNvSpPr>
            <a:spLocks noGrp="1"/>
          </p:cNvSpPr>
          <p:nvPr>
            <p:ph sz="quarter" idx="14"/>
          </p:nvPr>
        </p:nvSpPr>
        <p:spPr>
          <a:xfrm>
            <a:off x="3810000" y="4953000"/>
            <a:ext cx="4876800" cy="685800"/>
          </a:xfrm>
        </p:spPr>
        <p:txBody>
          <a:bodyPr/>
          <a:lstStyle/>
          <a:p>
            <a:pPr marL="292608" indent="-292608">
              <a:spcBef>
                <a:spcPts val="500"/>
              </a:spcBef>
              <a:spcAft>
                <a:spcPts val="0"/>
              </a:spcAft>
              <a:buFont typeface="Arial" panose="020B0604020202020204" pitchFamily="34" charset="0"/>
              <a:buChar char="•"/>
            </a:pPr>
            <a:r>
              <a:rPr lang="en-US" altLang="en-US" sz="2000" dirty="0"/>
              <a:t>Trajectory is elliptic for </a:t>
            </a:r>
            <a:r>
              <a:rPr lang="en-US" altLang="en-US" sz="2000" i="1" dirty="0"/>
              <a:t>v</a:t>
            </a:r>
            <a:r>
              <a:rPr lang="en-US" altLang="en-US" sz="2000" baseline="-25000" dirty="0"/>
              <a:t>0</a:t>
            </a:r>
            <a:r>
              <a:rPr lang="en-US" altLang="en-US" sz="2000" i="1" dirty="0"/>
              <a:t> &lt; </a:t>
            </a:r>
            <a:r>
              <a:rPr lang="en-US" altLang="en-US" sz="2000" i="1" dirty="0" err="1"/>
              <a:t>v</a:t>
            </a:r>
            <a:r>
              <a:rPr lang="en-US" altLang="en-US" sz="2000" i="1" baseline="-25000" dirty="0" err="1"/>
              <a:t>esc</a:t>
            </a:r>
            <a:r>
              <a:rPr lang="en-US" altLang="en-US" sz="2000" dirty="0"/>
              <a:t> and becomes circular for </a:t>
            </a:r>
            <a:r>
              <a:rPr lang="en-US" altLang="en-US" sz="2000" i="1" dirty="0">
                <a:latin typeface="Symbol" pitchFamily="18" charset="2"/>
              </a:rPr>
              <a:t>e</a:t>
            </a:r>
            <a:r>
              <a:rPr lang="en-US" altLang="en-US" sz="2000" dirty="0"/>
              <a:t> = 0 or </a:t>
            </a:r>
            <a:r>
              <a:rPr lang="en-US" altLang="en-US" sz="2000" i="1" dirty="0"/>
              <a:t>C</a:t>
            </a:r>
            <a:r>
              <a:rPr lang="en-US" altLang="en-US" sz="2000" dirty="0"/>
              <a:t> = 0,</a:t>
            </a:r>
          </a:p>
        </p:txBody>
      </p:sp>
      <p:graphicFrame>
        <p:nvGraphicFramePr>
          <p:cNvPr id="14" name="Object 13"/>
          <p:cNvGraphicFramePr>
            <a:graphicFrameLocks noChangeAspect="1"/>
          </p:cNvGraphicFramePr>
          <p:nvPr>
            <p:extLst>
              <p:ext uri="{D42A27DB-BD31-4B8C-83A1-F6EECF244321}">
                <p14:modId xmlns:p14="http://schemas.microsoft.com/office/powerpoint/2010/main" val="3915251132"/>
              </p:ext>
            </p:extLst>
          </p:nvPr>
        </p:nvGraphicFramePr>
        <p:xfrm>
          <a:off x="4524979" y="5694225"/>
          <a:ext cx="1190021" cy="706575"/>
        </p:xfrm>
        <a:graphic>
          <a:graphicData uri="http://schemas.openxmlformats.org/presentationml/2006/ole">
            <mc:AlternateContent xmlns:mc="http://schemas.openxmlformats.org/markup-compatibility/2006">
              <mc:Choice xmlns:v="urn:schemas-microsoft-com:vml" Requires="v">
                <p:oleObj spid="_x0000_s56678" name="Equation" r:id="rId9" imgW="812520" imgH="482400" progId="Equation.DSMT4">
                  <p:embed/>
                </p:oleObj>
              </mc:Choice>
              <mc:Fallback>
                <p:oleObj name="Equation" r:id="rId9" imgW="812520" imgH="482400" progId="Equation.DSMT4">
                  <p:embed/>
                  <p:pic>
                    <p:nvPicPr>
                      <p:cNvPr id="0" name=""/>
                      <p:cNvPicPr/>
                      <p:nvPr/>
                    </p:nvPicPr>
                    <p:blipFill>
                      <a:blip r:embed="rId10"/>
                      <a:stretch>
                        <a:fillRect/>
                      </a:stretch>
                    </p:blipFill>
                    <p:spPr>
                      <a:xfrm>
                        <a:off x="4524979" y="5694225"/>
                        <a:ext cx="1190021" cy="706575"/>
                      </a:xfrm>
                      <a:prstGeom prst="rect">
                        <a:avLst/>
                      </a:prstGeom>
                    </p:spPr>
                  </p:pic>
                </p:oleObj>
              </mc:Fallback>
            </mc:AlternateContent>
          </a:graphicData>
        </a:graphic>
      </p:graphicFrame>
    </p:spTree>
    <p:extLst>
      <p:ext uri="{BB962C8B-B14F-4D97-AF65-F5344CB8AC3E}">
        <p14:creationId xmlns:p14="http://schemas.microsoft.com/office/powerpoint/2010/main" val="101723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 to Space Mechanics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6" name="Picture 15" descr="For an elliptical orbit, the distance to apogee A' (which is the farthest the craft gets from O) and the distance to perigee A (which is the closest the craft gets to O) are related to the lengths of the major and minor axes of the elliptical orbi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30620"/>
            <a:ext cx="2338203" cy="2261898"/>
          </a:xfrm>
          <a:prstGeom prst="rect">
            <a:avLst/>
          </a:prstGeom>
        </p:spPr>
      </p:pic>
      <p:sp>
        <p:nvSpPr>
          <p:cNvPr id="3" name="Content Placeholder 2"/>
          <p:cNvSpPr>
            <a:spLocks noGrp="1"/>
          </p:cNvSpPr>
          <p:nvPr>
            <p:ph sz="quarter" idx="12"/>
          </p:nvPr>
        </p:nvSpPr>
        <p:spPr>
          <a:xfrm>
            <a:off x="3048000" y="1066800"/>
            <a:ext cx="5568882" cy="727640"/>
          </a:xfrm>
        </p:spPr>
        <p:txBody>
          <a:bodyPr/>
          <a:lstStyle/>
          <a:p>
            <a:pPr marL="342900" indent="-342900">
              <a:buFont typeface="Arial" panose="020B0604020202020204" pitchFamily="34" charset="0"/>
              <a:buChar char="•"/>
            </a:pPr>
            <a:r>
              <a:rPr lang="en-US" altLang="en-US" sz="2000" dirty="0"/>
              <a:t>Recall that for a particle moving under a central force, the </a:t>
            </a:r>
            <a:r>
              <a:rPr lang="en-US" altLang="en-US" sz="2000" i="1" dirty="0"/>
              <a:t>areal velocity</a:t>
            </a:r>
            <a:r>
              <a:rPr lang="en-US" altLang="en-US" sz="2000" dirty="0"/>
              <a:t> is constant, that is,</a:t>
            </a:r>
          </a:p>
        </p:txBody>
      </p:sp>
      <p:graphicFrame>
        <p:nvGraphicFramePr>
          <p:cNvPr id="12" name="Object 11"/>
          <p:cNvGraphicFramePr>
            <a:graphicFrameLocks noChangeAspect="1"/>
          </p:cNvGraphicFramePr>
          <p:nvPr>
            <p:extLst>
              <p:ext uri="{D42A27DB-BD31-4B8C-83A1-F6EECF244321}">
                <p14:modId xmlns:p14="http://schemas.microsoft.com/office/powerpoint/2010/main" val="262028733"/>
              </p:ext>
            </p:extLst>
          </p:nvPr>
        </p:nvGraphicFramePr>
        <p:xfrm>
          <a:off x="3700941" y="1937221"/>
          <a:ext cx="2699859" cy="634059"/>
        </p:xfrm>
        <a:graphic>
          <a:graphicData uri="http://schemas.openxmlformats.org/presentationml/2006/ole">
            <mc:AlternateContent xmlns:mc="http://schemas.openxmlformats.org/markup-compatibility/2006">
              <mc:Choice xmlns:v="urn:schemas-microsoft-com:vml" Requires="v">
                <p:oleObj spid="_x0000_s57709" name="Equation" r:id="rId4" imgW="1676160" imgH="393480" progId="Equation.DSMT4">
                  <p:embed/>
                </p:oleObj>
              </mc:Choice>
              <mc:Fallback>
                <p:oleObj name="Equation" r:id="rId4" imgW="1676160" imgH="393480" progId="Equation.DSMT4">
                  <p:embed/>
                  <p:pic>
                    <p:nvPicPr>
                      <p:cNvPr id="0" name=""/>
                      <p:cNvPicPr/>
                      <p:nvPr/>
                    </p:nvPicPr>
                    <p:blipFill>
                      <a:blip r:embed="rId5"/>
                      <a:stretch>
                        <a:fillRect/>
                      </a:stretch>
                    </p:blipFill>
                    <p:spPr>
                      <a:xfrm>
                        <a:off x="3700941" y="1937221"/>
                        <a:ext cx="2699859" cy="634059"/>
                      </a:xfrm>
                      <a:prstGeom prst="rect">
                        <a:avLst/>
                      </a:prstGeom>
                    </p:spPr>
                  </p:pic>
                </p:oleObj>
              </mc:Fallback>
            </mc:AlternateContent>
          </a:graphicData>
        </a:graphic>
      </p:graphicFrame>
      <p:sp>
        <p:nvSpPr>
          <p:cNvPr id="4" name="Content Placeholder 3"/>
          <p:cNvSpPr>
            <a:spLocks noGrp="1"/>
          </p:cNvSpPr>
          <p:nvPr>
            <p:ph sz="quarter" idx="13"/>
          </p:nvPr>
        </p:nvSpPr>
        <p:spPr>
          <a:xfrm>
            <a:off x="3048000" y="2621280"/>
            <a:ext cx="5568882" cy="960120"/>
          </a:xfrm>
        </p:spPr>
        <p:txBody>
          <a:bodyPr/>
          <a:lstStyle/>
          <a:p>
            <a:pPr marL="342900" indent="-342900">
              <a:buFont typeface="Arial" panose="020B0604020202020204" pitchFamily="34" charset="0"/>
              <a:buChar char="•"/>
            </a:pPr>
            <a:r>
              <a:rPr lang="en-US" altLang="en-US" sz="2000" i="1" dirty="0"/>
              <a:t>Periodic time</a:t>
            </a:r>
            <a:r>
              <a:rPr lang="en-US" altLang="en-US" sz="2000" dirty="0"/>
              <a:t> or time required for a satellite to complete an orbit is equal to area within the orbit divided by </a:t>
            </a:r>
            <a:r>
              <a:rPr lang="en-US" altLang="en-US" sz="2000" i="1" dirty="0"/>
              <a:t>areal velocity</a:t>
            </a:r>
            <a:r>
              <a:rPr lang="en-US" altLang="en-US" sz="2000" dirty="0"/>
              <a:t>,</a:t>
            </a:r>
          </a:p>
        </p:txBody>
      </p:sp>
      <p:graphicFrame>
        <p:nvGraphicFramePr>
          <p:cNvPr id="14" name="Object 13"/>
          <p:cNvGraphicFramePr>
            <a:graphicFrameLocks noChangeAspect="1"/>
          </p:cNvGraphicFramePr>
          <p:nvPr>
            <p:extLst>
              <p:ext uri="{D42A27DB-BD31-4B8C-83A1-F6EECF244321}">
                <p14:modId xmlns:p14="http://schemas.microsoft.com/office/powerpoint/2010/main" val="193916967"/>
              </p:ext>
            </p:extLst>
          </p:nvPr>
        </p:nvGraphicFramePr>
        <p:xfrm>
          <a:off x="4682708" y="3733800"/>
          <a:ext cx="1718092" cy="695419"/>
        </p:xfrm>
        <a:graphic>
          <a:graphicData uri="http://schemas.openxmlformats.org/presentationml/2006/ole">
            <mc:AlternateContent xmlns:mc="http://schemas.openxmlformats.org/markup-compatibility/2006">
              <mc:Choice xmlns:v="urn:schemas-microsoft-com:vml" Requires="v">
                <p:oleObj spid="_x0000_s57710" name="Equation" r:id="rId6" imgW="1066680" imgH="431640" progId="Equation.DSMT4">
                  <p:embed/>
                </p:oleObj>
              </mc:Choice>
              <mc:Fallback>
                <p:oleObj name="Equation" r:id="rId6" imgW="1066680" imgH="431640" progId="Equation.DSMT4">
                  <p:embed/>
                  <p:pic>
                    <p:nvPicPr>
                      <p:cNvPr id="0" name=""/>
                      <p:cNvPicPr/>
                      <p:nvPr/>
                    </p:nvPicPr>
                    <p:blipFill>
                      <a:blip r:embed="rId7"/>
                      <a:stretch>
                        <a:fillRect/>
                      </a:stretch>
                    </p:blipFill>
                    <p:spPr>
                      <a:xfrm>
                        <a:off x="4682708" y="3733800"/>
                        <a:ext cx="1718092" cy="695419"/>
                      </a:xfrm>
                      <a:prstGeom prst="rect">
                        <a:avLst/>
                      </a:prstGeom>
                    </p:spPr>
                  </p:pic>
                </p:oleObj>
              </mc:Fallback>
            </mc:AlternateContent>
          </a:graphicData>
        </a:graphic>
      </p:graphicFrame>
      <p:sp>
        <p:nvSpPr>
          <p:cNvPr id="5" name="Content Placeholder 4"/>
          <p:cNvSpPr>
            <a:spLocks noGrp="1"/>
          </p:cNvSpPr>
          <p:nvPr>
            <p:ph sz="quarter" idx="14"/>
          </p:nvPr>
        </p:nvSpPr>
        <p:spPr>
          <a:xfrm>
            <a:off x="3467512" y="4627354"/>
            <a:ext cx="875888" cy="459740"/>
          </a:xfrm>
        </p:spPr>
        <p:txBody>
          <a:bodyPr/>
          <a:lstStyle/>
          <a:p>
            <a:r>
              <a:rPr lang="en-US" altLang="en-US" sz="2000" dirty="0"/>
              <a:t>where</a:t>
            </a:r>
          </a:p>
        </p:txBody>
      </p:sp>
      <p:graphicFrame>
        <p:nvGraphicFramePr>
          <p:cNvPr id="15" name="Object 14"/>
          <p:cNvGraphicFramePr>
            <a:graphicFrameLocks noChangeAspect="1"/>
          </p:cNvGraphicFramePr>
          <p:nvPr>
            <p:extLst>
              <p:ext uri="{D42A27DB-BD31-4B8C-83A1-F6EECF244321}">
                <p14:modId xmlns:p14="http://schemas.microsoft.com/office/powerpoint/2010/main" val="3511657756"/>
              </p:ext>
            </p:extLst>
          </p:nvPr>
        </p:nvGraphicFramePr>
        <p:xfrm>
          <a:off x="4329777" y="4627354"/>
          <a:ext cx="1309023" cy="859046"/>
        </p:xfrm>
        <a:graphic>
          <a:graphicData uri="http://schemas.openxmlformats.org/presentationml/2006/ole">
            <mc:AlternateContent xmlns:mc="http://schemas.openxmlformats.org/markup-compatibility/2006">
              <mc:Choice xmlns:v="urn:schemas-microsoft-com:vml" Requires="v">
                <p:oleObj spid="_x0000_s57711" name="Equation" r:id="rId8" imgW="812520" imgH="533160" progId="Equation.DSMT4">
                  <p:embed/>
                </p:oleObj>
              </mc:Choice>
              <mc:Fallback>
                <p:oleObj name="Equation" r:id="rId8" imgW="812520" imgH="533160" progId="Equation.DSMT4">
                  <p:embed/>
                  <p:pic>
                    <p:nvPicPr>
                      <p:cNvPr id="0" name=""/>
                      <p:cNvPicPr/>
                      <p:nvPr/>
                    </p:nvPicPr>
                    <p:blipFill>
                      <a:blip r:embed="rId9"/>
                      <a:stretch>
                        <a:fillRect/>
                      </a:stretch>
                    </p:blipFill>
                    <p:spPr>
                      <a:xfrm>
                        <a:off x="4329777" y="4627354"/>
                        <a:ext cx="1309023" cy="859046"/>
                      </a:xfrm>
                      <a:prstGeom prst="rect">
                        <a:avLst/>
                      </a:prstGeom>
                    </p:spPr>
                  </p:pic>
                </p:oleObj>
              </mc:Fallback>
            </mc:AlternateContent>
          </a:graphicData>
        </a:graphic>
      </p:graphicFrame>
    </p:spTree>
    <p:extLst>
      <p:ext uri="{BB962C8B-B14F-4D97-AF65-F5344CB8AC3E}">
        <p14:creationId xmlns:p14="http://schemas.microsoft.com/office/powerpoint/2010/main" val="147535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12.14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99" y="1231309"/>
            <a:ext cx="2874477" cy="1766171"/>
          </a:xfrm>
          <a:prstGeom prst="rect">
            <a:avLst/>
          </a:prstGeom>
        </p:spPr>
      </p:pic>
      <p:sp>
        <p:nvSpPr>
          <p:cNvPr id="3" name="Content Placeholder 2"/>
          <p:cNvSpPr>
            <a:spLocks noGrp="1"/>
          </p:cNvSpPr>
          <p:nvPr>
            <p:ph sz="quarter" idx="12"/>
          </p:nvPr>
        </p:nvSpPr>
        <p:spPr>
          <a:xfrm>
            <a:off x="533400" y="3124200"/>
            <a:ext cx="3429000" cy="1524000"/>
          </a:xfrm>
        </p:spPr>
        <p:txBody>
          <a:bodyPr/>
          <a:lstStyle/>
          <a:p>
            <a:r>
              <a:rPr lang="en-US" altLang="en-US" sz="2000" dirty="0"/>
              <a:t>A satellite is launched in a direction parallel to the surface of the earth with a velocity of 36,900 km/h at an altitude of 500 km. </a:t>
            </a:r>
          </a:p>
        </p:txBody>
      </p:sp>
      <p:sp>
        <p:nvSpPr>
          <p:cNvPr id="4" name="Content Placeholder 3"/>
          <p:cNvSpPr>
            <a:spLocks noGrp="1"/>
          </p:cNvSpPr>
          <p:nvPr>
            <p:ph sz="quarter" idx="13"/>
          </p:nvPr>
        </p:nvSpPr>
        <p:spPr>
          <a:xfrm>
            <a:off x="533400" y="4754880"/>
            <a:ext cx="3429000" cy="1722120"/>
          </a:xfrm>
        </p:spPr>
        <p:txBody>
          <a:bodyPr/>
          <a:lstStyle/>
          <a:p>
            <a:pPr marL="292608" indent="-292608"/>
            <a:r>
              <a:rPr lang="en-US" altLang="en-US" sz="2000" dirty="0"/>
              <a:t>Determine:</a:t>
            </a:r>
          </a:p>
          <a:p>
            <a:pPr marL="263525" indent="-263525">
              <a:spcBef>
                <a:spcPts val="500"/>
              </a:spcBef>
              <a:spcAft>
                <a:spcPts val="0"/>
              </a:spcAft>
            </a:pPr>
            <a:r>
              <a:rPr lang="en-US" altLang="en-US" sz="2000" dirty="0"/>
              <a:t>a) the maximum altitude reached by the satellite, and </a:t>
            </a:r>
          </a:p>
          <a:p>
            <a:pPr marL="263525" indent="-263525">
              <a:spcBef>
                <a:spcPts val="0"/>
              </a:spcBef>
              <a:spcAft>
                <a:spcPts val="0"/>
              </a:spcAft>
            </a:pPr>
            <a:r>
              <a:rPr lang="en-US" altLang="en-US" sz="2000" dirty="0"/>
              <a:t>b) the periodic time of the satellite.</a:t>
            </a:r>
          </a:p>
        </p:txBody>
      </p:sp>
      <p:sp>
        <p:nvSpPr>
          <p:cNvPr id="5" name="Content Placeholder 4"/>
          <p:cNvSpPr>
            <a:spLocks noGrp="1"/>
          </p:cNvSpPr>
          <p:nvPr>
            <p:ph sz="quarter" idx="14"/>
          </p:nvPr>
        </p:nvSpPr>
        <p:spPr>
          <a:xfrm>
            <a:off x="4114800" y="1143000"/>
            <a:ext cx="4724400" cy="990600"/>
          </a:xfrm>
        </p:spPr>
        <p:txBody>
          <a:bodyPr/>
          <a:lstStyle/>
          <a:p>
            <a:pPr>
              <a:spcBef>
                <a:spcPct val="50000"/>
              </a:spcBef>
            </a:pPr>
            <a:r>
              <a:rPr lang="en-US" altLang="en-US" sz="2000" b="1" dirty="0">
                <a:solidFill>
                  <a:srgbClr val="C00000"/>
                </a:solidFill>
              </a:rPr>
              <a:t>Strategy:</a:t>
            </a:r>
          </a:p>
          <a:p>
            <a:pPr marL="342900" indent="-342900">
              <a:spcBef>
                <a:spcPct val="50000"/>
              </a:spcBef>
              <a:buFont typeface="Arial" panose="020B0604020202020204" pitchFamily="34" charset="0"/>
              <a:buChar char="•"/>
            </a:pPr>
            <a:r>
              <a:rPr lang="en-US" altLang="en-US" sz="2000" dirty="0"/>
              <a:t>Trajectory of the satellite is described by,</a:t>
            </a:r>
          </a:p>
        </p:txBody>
      </p:sp>
      <p:graphicFrame>
        <p:nvGraphicFramePr>
          <p:cNvPr id="12" name="Object 11"/>
          <p:cNvGraphicFramePr>
            <a:graphicFrameLocks noChangeAspect="1"/>
          </p:cNvGraphicFramePr>
          <p:nvPr>
            <p:extLst>
              <p:ext uri="{D42A27DB-BD31-4B8C-83A1-F6EECF244321}">
                <p14:modId xmlns:p14="http://schemas.microsoft.com/office/powerpoint/2010/main" val="2201939603"/>
              </p:ext>
            </p:extLst>
          </p:nvPr>
        </p:nvGraphicFramePr>
        <p:xfrm>
          <a:off x="4953000" y="2344209"/>
          <a:ext cx="1673466" cy="576417"/>
        </p:xfrm>
        <a:graphic>
          <a:graphicData uri="http://schemas.openxmlformats.org/presentationml/2006/ole">
            <mc:AlternateContent xmlns:mc="http://schemas.openxmlformats.org/markup-compatibility/2006">
              <mc:Choice xmlns:v="urn:schemas-microsoft-com:vml" Requires="v">
                <p:oleObj spid="_x0000_s58486" name="Equation" r:id="rId4" imgW="1143000" imgH="393480" progId="Equation.DSMT4">
                  <p:embed/>
                </p:oleObj>
              </mc:Choice>
              <mc:Fallback>
                <p:oleObj name="Equation" r:id="rId4" imgW="1143000" imgH="393480" progId="Equation.DSMT4">
                  <p:embed/>
                  <p:pic>
                    <p:nvPicPr>
                      <p:cNvPr id="0" name=""/>
                      <p:cNvPicPr/>
                      <p:nvPr/>
                    </p:nvPicPr>
                    <p:blipFill>
                      <a:blip r:embed="rId5"/>
                      <a:stretch>
                        <a:fillRect/>
                      </a:stretch>
                    </p:blipFill>
                    <p:spPr>
                      <a:xfrm>
                        <a:off x="4953000" y="2344209"/>
                        <a:ext cx="1673466" cy="576417"/>
                      </a:xfrm>
                      <a:prstGeom prst="rect">
                        <a:avLst/>
                      </a:prstGeom>
                    </p:spPr>
                  </p:pic>
                </p:oleObj>
              </mc:Fallback>
            </mc:AlternateContent>
          </a:graphicData>
        </a:graphic>
      </p:graphicFrame>
      <p:sp>
        <p:nvSpPr>
          <p:cNvPr id="6" name="Content Placeholder 5"/>
          <p:cNvSpPr>
            <a:spLocks noGrp="1"/>
          </p:cNvSpPr>
          <p:nvPr>
            <p:ph sz="quarter" idx="15"/>
          </p:nvPr>
        </p:nvSpPr>
        <p:spPr>
          <a:xfrm>
            <a:off x="4343400" y="3143001"/>
            <a:ext cx="4343400" cy="702623"/>
          </a:xfrm>
        </p:spPr>
        <p:txBody>
          <a:bodyPr/>
          <a:lstStyle/>
          <a:p>
            <a:r>
              <a:rPr lang="en-US" altLang="en-US" sz="2000" dirty="0"/>
              <a:t>Evaluate C using the initial conditions at </a:t>
            </a:r>
            <a:r>
              <a:rPr lang="en-US" altLang="en-US" sz="2000" i="1" dirty="0">
                <a:latin typeface="Symbol" pitchFamily="18" charset="2"/>
              </a:rPr>
              <a:t>q</a:t>
            </a:r>
            <a:r>
              <a:rPr lang="en-US" altLang="en-US" sz="2000" dirty="0"/>
              <a:t>  = 0.</a:t>
            </a:r>
          </a:p>
        </p:txBody>
      </p:sp>
      <p:sp>
        <p:nvSpPr>
          <p:cNvPr id="7" name="Content Placeholder 6"/>
          <p:cNvSpPr>
            <a:spLocks noGrp="1"/>
          </p:cNvSpPr>
          <p:nvPr>
            <p:ph sz="quarter" idx="10"/>
          </p:nvPr>
        </p:nvSpPr>
        <p:spPr>
          <a:xfrm>
            <a:off x="4191000" y="3974275"/>
            <a:ext cx="4495800" cy="709550"/>
          </a:xfrm>
        </p:spPr>
        <p:txBody>
          <a:bodyPr/>
          <a:lstStyle/>
          <a:p>
            <a:pPr marL="292608" indent="-292608">
              <a:spcBef>
                <a:spcPts val="500"/>
              </a:spcBef>
              <a:spcAft>
                <a:spcPts val="0"/>
              </a:spcAft>
              <a:buFont typeface="Arial" panose="020B0604020202020204" pitchFamily="34" charset="0"/>
              <a:buChar char="•"/>
            </a:pPr>
            <a:r>
              <a:rPr lang="en-US" altLang="en-US" sz="2000" dirty="0"/>
              <a:t>Determine the maximum altitude by finding </a:t>
            </a:r>
            <a:r>
              <a:rPr lang="en-US" altLang="en-US" sz="2000" i="1" dirty="0"/>
              <a:t>r</a:t>
            </a:r>
            <a:r>
              <a:rPr lang="en-US" altLang="en-US" sz="2000" dirty="0"/>
              <a:t> at </a:t>
            </a:r>
            <a:r>
              <a:rPr lang="en-US" altLang="en-US" sz="2000" i="1" dirty="0">
                <a:latin typeface="Symbol" pitchFamily="18" charset="2"/>
              </a:rPr>
              <a:t>q</a:t>
            </a:r>
            <a:r>
              <a:rPr lang="en-US" altLang="en-US" sz="2000" dirty="0"/>
              <a:t> = 180</a:t>
            </a:r>
            <a:r>
              <a:rPr lang="en-US" altLang="en-US" sz="2000" baseline="30000" dirty="0"/>
              <a:t>o</a:t>
            </a:r>
            <a:r>
              <a:rPr lang="en-US" altLang="en-US" sz="2000" dirty="0"/>
              <a:t>.</a:t>
            </a:r>
            <a:endParaRPr lang="en-US" altLang="en-US" sz="2000" i="1" dirty="0"/>
          </a:p>
        </p:txBody>
      </p:sp>
      <p:sp>
        <p:nvSpPr>
          <p:cNvPr id="8" name="Content Placeholder 7"/>
          <p:cNvSpPr>
            <a:spLocks noGrp="1"/>
          </p:cNvSpPr>
          <p:nvPr>
            <p:ph sz="quarter" idx="11"/>
          </p:nvPr>
        </p:nvSpPr>
        <p:spPr>
          <a:xfrm>
            <a:off x="4191000" y="4812475"/>
            <a:ext cx="4495800" cy="990600"/>
          </a:xfrm>
        </p:spPr>
        <p:txBody>
          <a:bodyPr/>
          <a:lstStyle/>
          <a:p>
            <a:pPr marL="292608" indent="-292608">
              <a:spcBef>
                <a:spcPts val="500"/>
              </a:spcBef>
              <a:spcAft>
                <a:spcPts val="0"/>
              </a:spcAft>
              <a:buFont typeface="Arial" panose="020B0604020202020204" pitchFamily="34" charset="0"/>
              <a:buChar char="•"/>
            </a:pPr>
            <a:r>
              <a:rPr lang="en-US" altLang="en-US" sz="2000" dirty="0"/>
              <a:t>With the altitudes at the perigee and apogee known, the periodic time can be evaluated.</a:t>
            </a:r>
          </a:p>
        </p:txBody>
      </p:sp>
    </p:spTree>
    <p:extLst>
      <p:ext uri="{BB962C8B-B14F-4D97-AF65-F5344CB8AC3E}">
        <p14:creationId xmlns:p14="http://schemas.microsoft.com/office/powerpoint/2010/main" val="273214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build="p"/>
      <p:bldP spid="7" grpId="0" build="p"/>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12.14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12897"/>
            <a:ext cx="3059617" cy="1658903"/>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644461617"/>
              </p:ext>
            </p:extLst>
          </p:nvPr>
        </p:nvGraphicFramePr>
        <p:xfrm>
          <a:off x="641223" y="3129534"/>
          <a:ext cx="3549777" cy="3042666"/>
        </p:xfrm>
        <a:graphic>
          <a:graphicData uri="http://schemas.openxmlformats.org/presentationml/2006/ole">
            <mc:AlternateContent xmlns:mc="http://schemas.openxmlformats.org/markup-compatibility/2006">
              <mc:Choice xmlns:v="urn:schemas-microsoft-com:vml" Requires="v">
                <p:oleObj spid="_x0000_s53607" name="Equation" r:id="rId4" imgW="2666880" imgH="2286000" progId="Equation.DSMT4">
                  <p:embed/>
                </p:oleObj>
              </mc:Choice>
              <mc:Fallback>
                <p:oleObj name="Equation" r:id="rId4" imgW="2666880" imgH="2286000" progId="Equation.DSMT4">
                  <p:embed/>
                  <p:pic>
                    <p:nvPicPr>
                      <p:cNvPr id="0" name=""/>
                      <p:cNvPicPr/>
                      <p:nvPr/>
                    </p:nvPicPr>
                    <p:blipFill>
                      <a:blip r:embed="rId5"/>
                      <a:stretch>
                        <a:fillRect/>
                      </a:stretch>
                    </p:blipFill>
                    <p:spPr>
                      <a:xfrm>
                        <a:off x="641223" y="3129534"/>
                        <a:ext cx="3549777" cy="3042666"/>
                      </a:xfrm>
                      <a:prstGeom prst="rect">
                        <a:avLst/>
                      </a:prstGeom>
                    </p:spPr>
                  </p:pic>
                </p:oleObj>
              </mc:Fallback>
            </mc:AlternateContent>
          </a:graphicData>
        </a:graphic>
      </p:graphicFrame>
      <p:sp>
        <p:nvSpPr>
          <p:cNvPr id="3" name="Content Placeholder 2"/>
          <p:cNvSpPr>
            <a:spLocks noGrp="1"/>
          </p:cNvSpPr>
          <p:nvPr>
            <p:ph sz="quarter" idx="12"/>
          </p:nvPr>
        </p:nvSpPr>
        <p:spPr>
          <a:xfrm>
            <a:off x="4343400" y="1066800"/>
            <a:ext cx="4343400" cy="720852"/>
          </a:xfrm>
        </p:spPr>
        <p:txBody>
          <a:bodyPr/>
          <a:lstStyle/>
          <a:p>
            <a:pPr>
              <a:spcBef>
                <a:spcPct val="50000"/>
              </a:spcBef>
            </a:pPr>
            <a:r>
              <a:rPr lang="en-US" altLang="en-US" sz="1800" b="1" dirty="0">
                <a:solidFill>
                  <a:srgbClr val="C00000"/>
                </a:solidFill>
              </a:rPr>
              <a:t>Modeling and Analysis:</a:t>
            </a:r>
          </a:p>
          <a:p>
            <a:pPr marL="292608" indent="-292608">
              <a:spcBef>
                <a:spcPts val="0"/>
              </a:spcBef>
              <a:spcAft>
                <a:spcPts val="0"/>
              </a:spcAft>
              <a:buFont typeface="Arial" panose="020B0604020202020204" pitchFamily="34" charset="0"/>
              <a:buChar char="•"/>
            </a:pPr>
            <a:r>
              <a:rPr lang="en-US" altLang="en-US" sz="1800" dirty="0"/>
              <a:t>Trajectory of the satellite is described by</a:t>
            </a:r>
          </a:p>
        </p:txBody>
      </p:sp>
      <p:graphicFrame>
        <p:nvGraphicFramePr>
          <p:cNvPr id="12" name="Object 11"/>
          <p:cNvGraphicFramePr>
            <a:graphicFrameLocks noChangeAspect="1"/>
          </p:cNvGraphicFramePr>
          <p:nvPr>
            <p:extLst>
              <p:ext uri="{D42A27DB-BD31-4B8C-83A1-F6EECF244321}">
                <p14:modId xmlns:p14="http://schemas.microsoft.com/office/powerpoint/2010/main" val="3480723196"/>
              </p:ext>
            </p:extLst>
          </p:nvPr>
        </p:nvGraphicFramePr>
        <p:xfrm>
          <a:off x="5260734" y="1877142"/>
          <a:ext cx="1673466" cy="576417"/>
        </p:xfrm>
        <a:graphic>
          <a:graphicData uri="http://schemas.openxmlformats.org/presentationml/2006/ole">
            <mc:AlternateContent xmlns:mc="http://schemas.openxmlformats.org/markup-compatibility/2006">
              <mc:Choice xmlns:v="urn:schemas-microsoft-com:vml" Requires="v">
                <p:oleObj spid="_x0000_s53608" name="Equation" r:id="rId6" imgW="1143000" imgH="393480" progId="Equation.DSMT4">
                  <p:embed/>
                </p:oleObj>
              </mc:Choice>
              <mc:Fallback>
                <p:oleObj name="Equation" r:id="rId6" imgW="1143000" imgH="393480" progId="Equation.DSMT4">
                  <p:embed/>
                  <p:pic>
                    <p:nvPicPr>
                      <p:cNvPr id="0" name=""/>
                      <p:cNvPicPr/>
                      <p:nvPr/>
                    </p:nvPicPr>
                    <p:blipFill>
                      <a:blip r:embed="rId7"/>
                      <a:stretch>
                        <a:fillRect/>
                      </a:stretch>
                    </p:blipFill>
                    <p:spPr>
                      <a:xfrm>
                        <a:off x="5260734" y="1877142"/>
                        <a:ext cx="1673466" cy="576417"/>
                      </a:xfrm>
                      <a:prstGeom prst="rect">
                        <a:avLst/>
                      </a:prstGeom>
                    </p:spPr>
                  </p:pic>
                </p:oleObj>
              </mc:Fallback>
            </mc:AlternateContent>
          </a:graphicData>
        </a:graphic>
      </p:graphicFrame>
      <p:sp>
        <p:nvSpPr>
          <p:cNvPr id="4" name="Content Placeholder 3"/>
          <p:cNvSpPr>
            <a:spLocks noGrp="1"/>
          </p:cNvSpPr>
          <p:nvPr>
            <p:ph sz="quarter" idx="13"/>
          </p:nvPr>
        </p:nvSpPr>
        <p:spPr>
          <a:xfrm>
            <a:off x="4724400" y="2595690"/>
            <a:ext cx="3733800" cy="604710"/>
          </a:xfrm>
        </p:spPr>
        <p:txBody>
          <a:bodyPr/>
          <a:lstStyle/>
          <a:p>
            <a:r>
              <a:rPr lang="en-US" altLang="en-US" sz="1800" dirty="0"/>
              <a:t>Evaluate C using the initial conditions at </a:t>
            </a:r>
            <a:r>
              <a:rPr lang="en-US" altLang="en-US" sz="1800" i="1" dirty="0">
                <a:latin typeface="Symbol" pitchFamily="18" charset="2"/>
              </a:rPr>
              <a:t>q</a:t>
            </a:r>
            <a:r>
              <a:rPr lang="en-US" altLang="en-US" sz="1800" dirty="0"/>
              <a:t>  = 0.</a:t>
            </a:r>
          </a:p>
        </p:txBody>
      </p:sp>
      <p:graphicFrame>
        <p:nvGraphicFramePr>
          <p:cNvPr id="13" name="Object 12"/>
          <p:cNvGraphicFramePr>
            <a:graphicFrameLocks noChangeAspect="1"/>
          </p:cNvGraphicFramePr>
          <p:nvPr>
            <p:extLst>
              <p:ext uri="{D42A27DB-BD31-4B8C-83A1-F6EECF244321}">
                <p14:modId xmlns:p14="http://schemas.microsoft.com/office/powerpoint/2010/main" val="547827349"/>
              </p:ext>
            </p:extLst>
          </p:nvPr>
        </p:nvGraphicFramePr>
        <p:xfrm>
          <a:off x="5041900" y="3376613"/>
          <a:ext cx="3216275" cy="1728787"/>
        </p:xfrm>
        <a:graphic>
          <a:graphicData uri="http://schemas.openxmlformats.org/presentationml/2006/ole">
            <mc:AlternateContent xmlns:mc="http://schemas.openxmlformats.org/markup-compatibility/2006">
              <mc:Choice xmlns:v="urn:schemas-microsoft-com:vml" Requires="v">
                <p:oleObj spid="_x0000_s53609" name="Equation" r:id="rId8" imgW="2197080" imgH="1180800" progId="Equation.DSMT4">
                  <p:embed/>
                </p:oleObj>
              </mc:Choice>
              <mc:Fallback>
                <p:oleObj name="Equation" r:id="rId8" imgW="2197080" imgH="1180800" progId="Equation.DSMT4">
                  <p:embed/>
                  <p:pic>
                    <p:nvPicPr>
                      <p:cNvPr id="0" name=""/>
                      <p:cNvPicPr/>
                      <p:nvPr/>
                    </p:nvPicPr>
                    <p:blipFill>
                      <a:blip r:embed="rId9"/>
                      <a:stretch>
                        <a:fillRect/>
                      </a:stretch>
                    </p:blipFill>
                    <p:spPr>
                      <a:xfrm>
                        <a:off x="5041900" y="3376613"/>
                        <a:ext cx="3216275" cy="1728787"/>
                      </a:xfrm>
                      <a:prstGeom prst="rect">
                        <a:avLst/>
                      </a:prstGeom>
                    </p:spPr>
                  </p:pic>
                </p:oleObj>
              </mc:Fallback>
            </mc:AlternateContent>
          </a:graphicData>
        </a:graphic>
      </p:graphicFrame>
    </p:spTree>
    <p:extLst>
      <p:ext uri="{BB962C8B-B14F-4D97-AF65-F5344CB8AC3E}">
        <p14:creationId xmlns:p14="http://schemas.microsoft.com/office/powerpoint/2010/main" val="198685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lstStyle/>
          <a:p>
            <a:r>
              <a:rPr lang="en-US" altLang="en-US" sz="4000" b="1" dirty="0">
                <a:solidFill>
                  <a:srgbClr val="AD0B1E"/>
                </a:solidFill>
                <a:ea typeface="ＭＳ Ｐゴシック" pitchFamily="34" charset="-128"/>
              </a:rPr>
              <a:t>Systems of Units</a:t>
            </a:r>
            <a:endParaRPr lang="en-IN" sz="4000" b="1" dirty="0">
              <a:solidFill>
                <a:srgbClr val="AD0B1E"/>
              </a:solidFill>
            </a:endParaRPr>
          </a:p>
        </p:txBody>
      </p:sp>
      <p:pic>
        <p:nvPicPr>
          <p:cNvPr id="14" name="Picture 13" descr="A force of 1 newton gives a 1-kilogram mass an acceleration of 1 m/s^2 in the direction of the for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99772"/>
            <a:ext cx="1969023" cy="842948"/>
          </a:xfrm>
          <a:prstGeom prst="rect">
            <a:avLst/>
          </a:prstGeom>
        </p:spPr>
      </p:pic>
      <p:pic>
        <p:nvPicPr>
          <p:cNvPr id="17" name="Picture 16" descr="In the SI system, a block with mass 1 kg has a weight of 9.81 Newtons&#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75967"/>
            <a:ext cx="1983596" cy="1515615"/>
          </a:xfrm>
          <a:prstGeom prst="rect">
            <a:avLst/>
          </a:prstGeom>
        </p:spPr>
      </p:pic>
      <p:pic>
        <p:nvPicPr>
          <p:cNvPr id="18" name="Picture 17" descr="In the U.S. customary system, a block with a weight of 1 lb in free fall has an acceleration of 32.2 ft/s^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4393114"/>
            <a:ext cx="2009906" cy="908433"/>
          </a:xfrm>
          <a:prstGeom prst="rect">
            <a:avLst/>
          </a:prstGeom>
        </p:spPr>
      </p:pic>
      <p:pic>
        <p:nvPicPr>
          <p:cNvPr id="19" name="Picture 18" descr="In the U.S. customary system, a force of 1 lb applied to a block with a mass of 1 slug produces an acceleration of 1 ft/s^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380" y="5603080"/>
            <a:ext cx="2007843" cy="825848"/>
          </a:xfrm>
          <a:prstGeom prst="rect">
            <a:avLst/>
          </a:prstGeom>
        </p:spPr>
      </p:pic>
      <p:sp>
        <p:nvSpPr>
          <p:cNvPr id="5" name="Content Placeholder 4"/>
          <p:cNvSpPr>
            <a:spLocks noGrp="1"/>
          </p:cNvSpPr>
          <p:nvPr>
            <p:ph idx="1"/>
          </p:nvPr>
        </p:nvSpPr>
        <p:spPr>
          <a:xfrm>
            <a:off x="2503779" y="1295399"/>
            <a:ext cx="6183021" cy="1310901"/>
          </a:xfrm>
        </p:spPr>
        <p:txBody>
          <a:bodyPr/>
          <a:lstStyle/>
          <a:p>
            <a:pPr marL="342900" indent="-342900">
              <a:buFont typeface="Arial" panose="020B0604020202020204" pitchFamily="34" charset="0"/>
              <a:buChar char="•"/>
            </a:pPr>
            <a:r>
              <a:rPr lang="en-US" altLang="en-US" sz="2000" dirty="0"/>
              <a:t>Of the units for the four primary dimensions (force, mass, length, and time), three may be chosen arbitrarily. The fourth must be compatible with Newton’s 2nd Law.</a:t>
            </a:r>
          </a:p>
        </p:txBody>
      </p:sp>
      <p:sp>
        <p:nvSpPr>
          <p:cNvPr id="9" name="Content Placeholder 8"/>
          <p:cNvSpPr>
            <a:spLocks noGrp="1"/>
          </p:cNvSpPr>
          <p:nvPr>
            <p:ph idx="13"/>
          </p:nvPr>
        </p:nvSpPr>
        <p:spPr>
          <a:xfrm>
            <a:off x="2503779" y="2743200"/>
            <a:ext cx="6183021" cy="983502"/>
          </a:xfrm>
        </p:spPr>
        <p:txBody>
          <a:bodyPr/>
          <a:lstStyle/>
          <a:p>
            <a:pPr marL="292608" indent="-292608">
              <a:spcBef>
                <a:spcPts val="500"/>
              </a:spcBef>
              <a:spcAft>
                <a:spcPts val="0"/>
              </a:spcAft>
              <a:buFont typeface="Arial" panose="020B0604020202020204" pitchFamily="34" charset="0"/>
              <a:buChar char="•"/>
            </a:pPr>
            <a:r>
              <a:rPr lang="en-US" altLang="en-US" sz="2000" i="1" dirty="0"/>
              <a:t>International System of Units</a:t>
            </a:r>
            <a:r>
              <a:rPr lang="en-US" altLang="en-US" sz="2000" dirty="0"/>
              <a:t> (SI Units): base units are the units of length (m), mass (kg), and time (second).  The unit of force is derived,</a:t>
            </a:r>
          </a:p>
        </p:txBody>
      </p:sp>
      <p:graphicFrame>
        <p:nvGraphicFramePr>
          <p:cNvPr id="12" name="Object 11"/>
          <p:cNvGraphicFramePr>
            <a:graphicFrameLocks noChangeAspect="1"/>
          </p:cNvGraphicFramePr>
          <p:nvPr>
            <p:extLst>
              <p:ext uri="{D42A27DB-BD31-4B8C-83A1-F6EECF244321}">
                <p14:modId xmlns:p14="http://schemas.microsoft.com/office/powerpoint/2010/main" val="913888006"/>
              </p:ext>
            </p:extLst>
          </p:nvPr>
        </p:nvGraphicFramePr>
        <p:xfrm>
          <a:off x="3756794" y="3863601"/>
          <a:ext cx="2491606" cy="632199"/>
        </p:xfrm>
        <a:graphic>
          <a:graphicData uri="http://schemas.openxmlformats.org/presentationml/2006/ole">
            <mc:AlternateContent xmlns:mc="http://schemas.openxmlformats.org/markup-compatibility/2006">
              <mc:Choice xmlns:v="urn:schemas-microsoft-com:vml" Requires="v">
                <p:oleObj spid="_x0000_s24870" name="Equation" r:id="rId7" imgW="1701720" imgH="431640" progId="Equation.DSMT4">
                  <p:embed/>
                </p:oleObj>
              </mc:Choice>
              <mc:Fallback>
                <p:oleObj name="Equation" r:id="rId7" imgW="1701720" imgH="431640" progId="Equation.DSMT4">
                  <p:embed/>
                  <p:pic>
                    <p:nvPicPr>
                      <p:cNvPr id="0" name=""/>
                      <p:cNvPicPr/>
                      <p:nvPr/>
                    </p:nvPicPr>
                    <p:blipFill>
                      <a:blip r:embed="rId8"/>
                      <a:stretch>
                        <a:fillRect/>
                      </a:stretch>
                    </p:blipFill>
                    <p:spPr>
                      <a:xfrm>
                        <a:off x="3756794" y="3863601"/>
                        <a:ext cx="2491606" cy="632199"/>
                      </a:xfrm>
                      <a:prstGeom prst="rect">
                        <a:avLst/>
                      </a:prstGeom>
                    </p:spPr>
                  </p:pic>
                </p:oleObj>
              </mc:Fallback>
            </mc:AlternateContent>
          </a:graphicData>
        </a:graphic>
      </p:graphicFrame>
      <p:sp>
        <p:nvSpPr>
          <p:cNvPr id="10" name="Content Placeholder 9"/>
          <p:cNvSpPr>
            <a:spLocks noGrp="1"/>
          </p:cNvSpPr>
          <p:nvPr>
            <p:ph idx="14"/>
          </p:nvPr>
        </p:nvSpPr>
        <p:spPr>
          <a:xfrm>
            <a:off x="2514600" y="4572000"/>
            <a:ext cx="6183021" cy="929901"/>
          </a:xfrm>
        </p:spPr>
        <p:txBody>
          <a:bodyPr/>
          <a:lstStyle/>
          <a:p>
            <a:pPr marL="292608" indent="-292608">
              <a:spcBef>
                <a:spcPts val="500"/>
              </a:spcBef>
              <a:spcAft>
                <a:spcPts val="0"/>
              </a:spcAft>
              <a:buFont typeface="Arial" panose="020B0604020202020204" pitchFamily="34" charset="0"/>
              <a:buChar char="•"/>
            </a:pPr>
            <a:r>
              <a:rPr lang="en-US" altLang="en-US" sz="2000" i="1" dirty="0"/>
              <a:t>U.S. Customary Units</a:t>
            </a:r>
            <a:r>
              <a:rPr lang="en-US" altLang="en-US" sz="2000" dirty="0"/>
              <a:t>: base units are the units of force (</a:t>
            </a:r>
            <a:r>
              <a:rPr lang="en-US" altLang="en-US" sz="2000" dirty="0" err="1"/>
              <a:t>lb</a:t>
            </a:r>
            <a:r>
              <a:rPr lang="en-US" altLang="en-US" sz="2000" dirty="0"/>
              <a:t>), length (m), and time (second). The unit of mass is derived,</a:t>
            </a:r>
          </a:p>
        </p:txBody>
      </p:sp>
      <p:graphicFrame>
        <p:nvGraphicFramePr>
          <p:cNvPr id="13" name="Object 12"/>
          <p:cNvGraphicFramePr>
            <a:graphicFrameLocks noChangeAspect="1"/>
          </p:cNvGraphicFramePr>
          <p:nvPr>
            <p:extLst>
              <p:ext uri="{D42A27DB-BD31-4B8C-83A1-F6EECF244321}">
                <p14:modId xmlns:p14="http://schemas.microsoft.com/office/powerpoint/2010/main" val="882775280"/>
              </p:ext>
            </p:extLst>
          </p:nvPr>
        </p:nvGraphicFramePr>
        <p:xfrm>
          <a:off x="3471699" y="5638800"/>
          <a:ext cx="4072101" cy="669386"/>
        </p:xfrm>
        <a:graphic>
          <a:graphicData uri="http://schemas.openxmlformats.org/presentationml/2006/ole">
            <mc:AlternateContent xmlns:mc="http://schemas.openxmlformats.org/markup-compatibility/2006">
              <mc:Choice xmlns:v="urn:schemas-microsoft-com:vml" Requires="v">
                <p:oleObj spid="_x0000_s24871" name="Equation" r:id="rId9" imgW="2781000" imgH="457200" progId="Equation.DSMT4">
                  <p:embed/>
                </p:oleObj>
              </mc:Choice>
              <mc:Fallback>
                <p:oleObj name="Equation" r:id="rId9" imgW="2781000" imgH="457200" progId="Equation.DSMT4">
                  <p:embed/>
                  <p:pic>
                    <p:nvPicPr>
                      <p:cNvPr id="0" name=""/>
                      <p:cNvPicPr/>
                      <p:nvPr/>
                    </p:nvPicPr>
                    <p:blipFill>
                      <a:blip r:embed="rId10"/>
                      <a:stretch>
                        <a:fillRect/>
                      </a:stretch>
                    </p:blipFill>
                    <p:spPr>
                      <a:xfrm>
                        <a:off x="3471699" y="5638800"/>
                        <a:ext cx="4072101" cy="669386"/>
                      </a:xfrm>
                      <a:prstGeom prst="rect">
                        <a:avLst/>
                      </a:prstGeom>
                    </p:spPr>
                  </p:pic>
                </p:oleObj>
              </mc:Fallback>
            </mc:AlternateContent>
          </a:graphicData>
        </a:graphic>
      </p:graphicFrame>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12.14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8708"/>
            <a:ext cx="3090213" cy="1675492"/>
          </a:xfrm>
          <a:prstGeom prst="rect">
            <a:avLst/>
          </a:prstGeom>
        </p:spPr>
      </p:pic>
      <p:sp>
        <p:nvSpPr>
          <p:cNvPr id="3" name="Content Placeholder 2"/>
          <p:cNvSpPr>
            <a:spLocks noGrp="1"/>
          </p:cNvSpPr>
          <p:nvPr>
            <p:ph sz="quarter" idx="12"/>
          </p:nvPr>
        </p:nvSpPr>
        <p:spPr>
          <a:xfrm>
            <a:off x="3733800" y="1188719"/>
            <a:ext cx="4648200" cy="679043"/>
          </a:xfrm>
        </p:spPr>
        <p:txBody>
          <a:bodyPr/>
          <a:lstStyle/>
          <a:p>
            <a:pPr marL="292608" indent="-292608">
              <a:spcBef>
                <a:spcPts val="0"/>
              </a:spcBef>
              <a:spcAft>
                <a:spcPts val="0"/>
              </a:spcAft>
              <a:buFont typeface="Arial" panose="020B0604020202020204" pitchFamily="34" charset="0"/>
              <a:buChar char="•"/>
            </a:pPr>
            <a:r>
              <a:rPr lang="en-US" altLang="en-US" sz="1800" dirty="0"/>
              <a:t>Determine the maximum altitude by finding </a:t>
            </a:r>
            <a:r>
              <a:rPr lang="en-US" altLang="en-US" sz="1800" i="1" dirty="0"/>
              <a:t>r</a:t>
            </a:r>
            <a:r>
              <a:rPr lang="en-US" altLang="en-US" sz="1800" baseline="-25000" dirty="0"/>
              <a:t>1</a:t>
            </a:r>
            <a:r>
              <a:rPr lang="en-US" altLang="en-US" sz="1800" dirty="0"/>
              <a:t> at </a:t>
            </a:r>
            <a:r>
              <a:rPr lang="en-US" altLang="en-US" sz="1800" i="1" dirty="0">
                <a:latin typeface="Symbol" pitchFamily="18" charset="2"/>
              </a:rPr>
              <a:t>q</a:t>
            </a:r>
            <a:r>
              <a:rPr lang="en-US" altLang="en-US" sz="1800" dirty="0"/>
              <a:t> = 180</a:t>
            </a:r>
            <a:r>
              <a:rPr lang="en-US" altLang="en-US" sz="1800" baseline="30000" dirty="0"/>
              <a:t>o</a:t>
            </a:r>
            <a:r>
              <a:rPr lang="en-US" altLang="en-US" sz="1800" dirty="0"/>
              <a:t>.</a:t>
            </a:r>
            <a:endParaRPr lang="en-US" altLang="en-US" sz="1800" i="1" dirty="0"/>
          </a:p>
        </p:txBody>
      </p:sp>
      <p:graphicFrame>
        <p:nvGraphicFramePr>
          <p:cNvPr id="12" name="Object 11"/>
          <p:cNvGraphicFramePr>
            <a:graphicFrameLocks noChangeAspect="1"/>
          </p:cNvGraphicFramePr>
          <p:nvPr>
            <p:extLst>
              <p:ext uri="{D42A27DB-BD31-4B8C-83A1-F6EECF244321}">
                <p14:modId xmlns:p14="http://schemas.microsoft.com/office/powerpoint/2010/main" val="1028018766"/>
              </p:ext>
            </p:extLst>
          </p:nvPr>
        </p:nvGraphicFramePr>
        <p:xfrm>
          <a:off x="4142552" y="1981200"/>
          <a:ext cx="4239448" cy="1152832"/>
        </p:xfrm>
        <a:graphic>
          <a:graphicData uri="http://schemas.openxmlformats.org/presentationml/2006/ole">
            <mc:AlternateContent xmlns:mc="http://schemas.openxmlformats.org/markup-compatibility/2006">
              <mc:Choice xmlns:v="urn:schemas-microsoft-com:vml" Requires="v">
                <p:oleObj spid="_x0000_s52702" name="Equation" r:id="rId4" imgW="2895480" imgH="787320" progId="Equation.DSMT4">
                  <p:embed/>
                </p:oleObj>
              </mc:Choice>
              <mc:Fallback>
                <p:oleObj name="Equation" r:id="rId4" imgW="2895480" imgH="787320" progId="Equation.DSMT4">
                  <p:embed/>
                  <p:pic>
                    <p:nvPicPr>
                      <p:cNvPr id="0" name=""/>
                      <p:cNvPicPr/>
                      <p:nvPr/>
                    </p:nvPicPr>
                    <p:blipFill>
                      <a:blip r:embed="rId5"/>
                      <a:stretch>
                        <a:fillRect/>
                      </a:stretch>
                    </p:blipFill>
                    <p:spPr>
                      <a:xfrm>
                        <a:off x="4142552" y="1981200"/>
                        <a:ext cx="4239448" cy="115283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081864558"/>
              </p:ext>
            </p:extLst>
          </p:nvPr>
        </p:nvGraphicFramePr>
        <p:xfrm>
          <a:off x="4142552" y="3200400"/>
          <a:ext cx="4239448" cy="371881"/>
        </p:xfrm>
        <a:graphic>
          <a:graphicData uri="http://schemas.openxmlformats.org/presentationml/2006/ole">
            <mc:AlternateContent xmlns:mc="http://schemas.openxmlformats.org/markup-compatibility/2006">
              <mc:Choice xmlns:v="urn:schemas-microsoft-com:vml" Requires="v">
                <p:oleObj spid="_x0000_s52703" name="Equation" r:id="rId6" imgW="2895480" imgH="253800" progId="Equation.DSMT4">
                  <p:embed/>
                </p:oleObj>
              </mc:Choice>
              <mc:Fallback>
                <p:oleObj name="Equation" r:id="rId6" imgW="2895480" imgH="253800" progId="Equation.DSMT4">
                  <p:embed/>
                  <p:pic>
                    <p:nvPicPr>
                      <p:cNvPr id="0" name=""/>
                      <p:cNvPicPr/>
                      <p:nvPr/>
                    </p:nvPicPr>
                    <p:blipFill>
                      <a:blip r:embed="rId7"/>
                      <a:stretch>
                        <a:fillRect/>
                      </a:stretch>
                    </p:blipFill>
                    <p:spPr>
                      <a:xfrm>
                        <a:off x="4142552" y="3200400"/>
                        <a:ext cx="4239448" cy="371881"/>
                      </a:xfrm>
                      <a:prstGeom prst="rect">
                        <a:avLst/>
                      </a:prstGeom>
                      <a:ln>
                        <a:solidFill>
                          <a:srgbClr val="AD0B1E"/>
                        </a:solidFill>
                      </a:ln>
                    </p:spPr>
                  </p:pic>
                </p:oleObj>
              </mc:Fallback>
            </mc:AlternateContent>
          </a:graphicData>
        </a:graphic>
      </p:graphicFrame>
      <p:pic>
        <p:nvPicPr>
          <p:cNvPr id="17" name="Picture 16" descr="a is the semimajor axis while b is the semiminor axis. r0 is the distance to perigee A while r1 is the distance to apogee A'. (r0 + r1) is the entire length of the major axi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3676571"/>
            <a:ext cx="2768445" cy="2038429"/>
          </a:xfrm>
          <a:prstGeom prst="rect">
            <a:avLst/>
          </a:prstGeom>
        </p:spPr>
      </p:pic>
      <p:sp>
        <p:nvSpPr>
          <p:cNvPr id="4" name="Content Placeholder 3"/>
          <p:cNvSpPr>
            <a:spLocks noGrp="1"/>
          </p:cNvSpPr>
          <p:nvPr>
            <p:ph sz="quarter" idx="13"/>
          </p:nvPr>
        </p:nvSpPr>
        <p:spPr>
          <a:xfrm>
            <a:off x="3733800" y="3657600"/>
            <a:ext cx="4648200" cy="616012"/>
          </a:xfrm>
        </p:spPr>
        <p:txBody>
          <a:bodyPr/>
          <a:lstStyle/>
          <a:p>
            <a:pPr marL="292608" indent="-292608">
              <a:spcBef>
                <a:spcPts val="0"/>
              </a:spcBef>
              <a:spcAft>
                <a:spcPts val="0"/>
              </a:spcAft>
              <a:buFont typeface="Arial" panose="020B0604020202020204" pitchFamily="34" charset="0"/>
              <a:buChar char="•"/>
            </a:pPr>
            <a:r>
              <a:rPr lang="en-US" altLang="en-US" sz="1800" dirty="0"/>
              <a:t>With the altitudes at the perigee and apogee known, the periodic time can be evaluated.</a:t>
            </a:r>
          </a:p>
        </p:txBody>
      </p:sp>
      <p:graphicFrame>
        <p:nvGraphicFramePr>
          <p:cNvPr id="14" name="Object 13"/>
          <p:cNvGraphicFramePr>
            <a:graphicFrameLocks noChangeAspect="1"/>
          </p:cNvGraphicFramePr>
          <p:nvPr>
            <p:extLst>
              <p:ext uri="{D42A27DB-BD31-4B8C-83A1-F6EECF244321}">
                <p14:modId xmlns:p14="http://schemas.microsoft.com/office/powerpoint/2010/main" val="769150164"/>
              </p:ext>
            </p:extLst>
          </p:nvPr>
        </p:nvGraphicFramePr>
        <p:xfrm>
          <a:off x="4075470" y="4335792"/>
          <a:ext cx="4611330" cy="1524713"/>
        </p:xfrm>
        <a:graphic>
          <a:graphicData uri="http://schemas.openxmlformats.org/presentationml/2006/ole">
            <mc:AlternateContent xmlns:mc="http://schemas.openxmlformats.org/markup-compatibility/2006">
              <mc:Choice xmlns:v="urn:schemas-microsoft-com:vml" Requires="v">
                <p:oleObj spid="_x0000_s52704" name="Equation" r:id="rId9" imgW="3149280" imgH="1041120" progId="Equation.DSMT4">
                  <p:embed/>
                </p:oleObj>
              </mc:Choice>
              <mc:Fallback>
                <p:oleObj name="Equation" r:id="rId9" imgW="3149280" imgH="1041120" progId="Equation.DSMT4">
                  <p:embed/>
                  <p:pic>
                    <p:nvPicPr>
                      <p:cNvPr id="0" name=""/>
                      <p:cNvPicPr/>
                      <p:nvPr/>
                    </p:nvPicPr>
                    <p:blipFill>
                      <a:blip r:embed="rId10"/>
                      <a:stretch>
                        <a:fillRect/>
                      </a:stretch>
                    </p:blipFill>
                    <p:spPr>
                      <a:xfrm>
                        <a:off x="4075470" y="4335792"/>
                        <a:ext cx="4611330" cy="152471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517597622"/>
              </p:ext>
            </p:extLst>
          </p:nvPr>
        </p:nvGraphicFramePr>
        <p:xfrm>
          <a:off x="5319807" y="6066106"/>
          <a:ext cx="2528793" cy="334694"/>
        </p:xfrm>
        <a:graphic>
          <a:graphicData uri="http://schemas.openxmlformats.org/presentationml/2006/ole">
            <mc:AlternateContent xmlns:mc="http://schemas.openxmlformats.org/markup-compatibility/2006">
              <mc:Choice xmlns:v="urn:schemas-microsoft-com:vml" Requires="v">
                <p:oleObj spid="_x0000_s52705" name="Equation" r:id="rId11" imgW="1726920" imgH="228600" progId="Equation.DSMT4">
                  <p:embed/>
                </p:oleObj>
              </mc:Choice>
              <mc:Fallback>
                <p:oleObj name="Equation" r:id="rId11" imgW="1726920" imgH="228600" progId="Equation.DSMT4">
                  <p:embed/>
                  <p:pic>
                    <p:nvPicPr>
                      <p:cNvPr id="0" name=""/>
                      <p:cNvPicPr/>
                      <p:nvPr/>
                    </p:nvPicPr>
                    <p:blipFill>
                      <a:blip r:embed="rId12"/>
                      <a:stretch>
                        <a:fillRect/>
                      </a:stretch>
                    </p:blipFill>
                    <p:spPr>
                      <a:xfrm>
                        <a:off x="5319807" y="6066106"/>
                        <a:ext cx="2528793" cy="334694"/>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189271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C00000"/>
                </a:solidFill>
                <a:ea typeface="ＭＳ Ｐゴシック" pitchFamily="34" charset="-128"/>
              </a:rPr>
              <a:t>Sample Problem 12.14 </a:t>
            </a:r>
            <a:r>
              <a:rPr lang="en-US" altLang="en-US" sz="1000" b="1" dirty="0">
                <a:solidFill>
                  <a:srgbClr val="C00000"/>
                </a:solidFill>
                <a:ea typeface="ＭＳ Ｐゴシック" pitchFamily="34" charset="-128"/>
              </a:rPr>
              <a:t>4</a:t>
            </a:r>
            <a:endParaRPr lang="en-US" sz="1000" b="1" dirty="0">
              <a:solidFill>
                <a:srgbClr val="C000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10" y="1468418"/>
            <a:ext cx="3562934" cy="2189182"/>
          </a:xfrm>
          <a:prstGeom prst="rect">
            <a:avLst/>
          </a:prstGeom>
        </p:spPr>
      </p:pic>
      <p:sp>
        <p:nvSpPr>
          <p:cNvPr id="3" name="Content Placeholder 2"/>
          <p:cNvSpPr>
            <a:spLocks noGrp="1"/>
          </p:cNvSpPr>
          <p:nvPr>
            <p:ph sz="quarter" idx="12"/>
          </p:nvPr>
        </p:nvSpPr>
        <p:spPr>
          <a:xfrm>
            <a:off x="4267200" y="1066800"/>
            <a:ext cx="4419600" cy="3200400"/>
          </a:xfrm>
        </p:spPr>
        <p:txBody>
          <a:bodyPr/>
          <a:lstStyle/>
          <a:p>
            <a:pPr>
              <a:spcBef>
                <a:spcPct val="50000"/>
              </a:spcBef>
            </a:pPr>
            <a:r>
              <a:rPr lang="en-US" altLang="en-US" sz="2000" b="1" dirty="0">
                <a:solidFill>
                  <a:srgbClr val="C00000"/>
                </a:solidFill>
              </a:rPr>
              <a:t>Reflect And Think:</a:t>
            </a:r>
          </a:p>
          <a:p>
            <a:pPr marL="292608" indent="-292608">
              <a:spcBef>
                <a:spcPts val="1000"/>
              </a:spcBef>
              <a:spcAft>
                <a:spcPts val="0"/>
              </a:spcAft>
              <a:buFont typeface="Arial" panose="020B0604020202020204" pitchFamily="34" charset="0"/>
              <a:buChar char="•"/>
            </a:pPr>
            <a:r>
              <a:rPr lang="en-US" altLang="en-US" sz="2000" dirty="0"/>
              <a:t>The satellite takes less than one day to travel over 60,000 km from the earth and back. In this problem, you started with Equation 12.37, but it is important to remember that this formula was the solution to a differential equation that was derived using Newton’s second law.</a:t>
            </a:r>
          </a:p>
        </p:txBody>
      </p:sp>
    </p:spTree>
    <p:extLst>
      <p:ext uri="{BB962C8B-B14F-4D97-AF65-F5344CB8AC3E}">
        <p14:creationId xmlns:p14="http://schemas.microsoft.com/office/powerpoint/2010/main" val="3707310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C00000"/>
                </a:solidFill>
                <a:ea typeface="ＭＳ Ｐゴシック" pitchFamily="34" charset="-128"/>
              </a:rPr>
              <a:t>Kepler’s Laws of Planetary Motion</a:t>
            </a:r>
            <a:endParaRPr lang="en-US" b="1" dirty="0">
              <a:solidFill>
                <a:srgbClr val="C00000"/>
              </a:solidFill>
            </a:endParaRPr>
          </a:p>
        </p:txBody>
      </p:sp>
      <p:sp>
        <p:nvSpPr>
          <p:cNvPr id="3" name="Content Placeholder 2"/>
          <p:cNvSpPr>
            <a:spLocks noGrp="1"/>
          </p:cNvSpPr>
          <p:nvPr>
            <p:ph sz="quarter" idx="12"/>
          </p:nvPr>
        </p:nvSpPr>
        <p:spPr/>
        <p:txBody>
          <a:bodyPr/>
          <a:lstStyle/>
          <a:p>
            <a:pPr>
              <a:spcBef>
                <a:spcPts val="0"/>
              </a:spcBef>
              <a:spcAft>
                <a:spcPts val="0"/>
              </a:spcAft>
            </a:pPr>
            <a:r>
              <a:rPr lang="en-US" altLang="en-US" sz="2000" dirty="0"/>
              <a:t>Results obtained for trajectories of satellites around earth may also be applied to trajectories of planets around the sun.</a:t>
            </a:r>
          </a:p>
        </p:txBody>
      </p:sp>
      <p:sp>
        <p:nvSpPr>
          <p:cNvPr id="4" name="Content Placeholder 3"/>
          <p:cNvSpPr>
            <a:spLocks noGrp="1"/>
          </p:cNvSpPr>
          <p:nvPr>
            <p:ph sz="quarter" idx="13"/>
          </p:nvPr>
        </p:nvSpPr>
        <p:spPr>
          <a:xfrm>
            <a:off x="533400" y="2011680"/>
            <a:ext cx="8153400" cy="2788920"/>
          </a:xfrm>
        </p:spPr>
        <p:txBody>
          <a:bodyPr/>
          <a:lstStyle/>
          <a:p>
            <a:pPr>
              <a:spcBef>
                <a:spcPts val="0"/>
              </a:spcBef>
              <a:spcAft>
                <a:spcPts val="500"/>
              </a:spcAft>
            </a:pPr>
            <a:r>
              <a:rPr lang="en-US" altLang="en-US" sz="2000" dirty="0"/>
              <a:t>Properties of planetary orbits around the sun were determined astronomical observations by Johann Kepler (1571 to 1630) before Newton had developed his fundamental theory.</a:t>
            </a:r>
          </a:p>
          <a:p>
            <a:pPr marL="292608" lvl="1" indent="-292608">
              <a:spcBef>
                <a:spcPts val="500"/>
              </a:spcBef>
              <a:spcAft>
                <a:spcPts val="0"/>
              </a:spcAft>
              <a:buFontTx/>
              <a:buAutoNum type="arabicParenR"/>
            </a:pPr>
            <a:r>
              <a:rPr lang="en-US" altLang="en-US" dirty="0"/>
              <a:t>Each planet describes an ellipse, with the sun located at one of its foci.</a:t>
            </a:r>
          </a:p>
          <a:p>
            <a:pPr marL="292608" lvl="1" indent="-292608">
              <a:spcBef>
                <a:spcPts val="500"/>
              </a:spcBef>
              <a:spcAft>
                <a:spcPts val="0"/>
              </a:spcAft>
              <a:buFontTx/>
              <a:buAutoNum type="arabicParenR"/>
            </a:pPr>
            <a:r>
              <a:rPr lang="en-US" altLang="en-US" dirty="0"/>
              <a:t>The radius vector drawn from the sun to a planet sweeps equal areas in equal times.</a:t>
            </a:r>
          </a:p>
          <a:p>
            <a:pPr marL="292608" lvl="1" indent="-292608">
              <a:spcBef>
                <a:spcPts val="500"/>
              </a:spcBef>
              <a:spcAft>
                <a:spcPts val="0"/>
              </a:spcAft>
              <a:buFontTx/>
              <a:buAutoNum type="arabicParenR"/>
            </a:pPr>
            <a:r>
              <a:rPr lang="en-US" altLang="en-US" dirty="0"/>
              <a:t>The squares of the periodic times of the planets are proportional to the cubes of the </a:t>
            </a:r>
            <a:r>
              <a:rPr lang="en-US" altLang="en-US" dirty="0" err="1"/>
              <a:t>semimajor</a:t>
            </a:r>
            <a:r>
              <a:rPr lang="en-US" altLang="en-US" dirty="0"/>
              <a:t> axes of their orbits.</a:t>
            </a:r>
          </a:p>
        </p:txBody>
      </p:sp>
    </p:spTree>
    <p:extLst>
      <p:ext uri="{BB962C8B-B14F-4D97-AF65-F5344CB8AC3E}">
        <p14:creationId xmlns:p14="http://schemas.microsoft.com/office/powerpoint/2010/main" val="2181381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a:t>
            </a:r>
            <a:r>
              <a:rPr lang="en-US" sz="4000" cap="none">
                <a:solidFill>
                  <a:srgbClr val="AD0B1E"/>
                </a:solidFill>
                <a:latin typeface="Times New Roman" panose="02020603050405020304" pitchFamily="18" charset="0"/>
                <a:ea typeface="Tahoma" panose="020B0604030504040204" pitchFamily="34" charset="0"/>
                <a:cs typeface="Times New Roman" panose="02020603050405020304" pitchFamily="18" charset="0"/>
              </a:rPr>
              <a:t>Chapter 12</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0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Equations of Motion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3" name="Content Placeholder 2"/>
          <p:cNvSpPr>
            <a:spLocks noGrp="1"/>
          </p:cNvSpPr>
          <p:nvPr>
            <p:ph idx="1"/>
          </p:nvPr>
        </p:nvSpPr>
        <p:spPr>
          <a:xfrm>
            <a:off x="457201" y="1222910"/>
            <a:ext cx="3200400" cy="602181"/>
          </a:xfrm>
        </p:spPr>
        <p:txBody>
          <a:bodyPr/>
          <a:lstStyle/>
          <a:p>
            <a:pPr marL="292608" indent="-292608">
              <a:spcBef>
                <a:spcPts val="500"/>
              </a:spcBef>
              <a:spcAft>
                <a:spcPts val="0"/>
              </a:spcAft>
              <a:buFont typeface="Arial" panose="020B0604020202020204" pitchFamily="34" charset="0"/>
              <a:buChar char="•"/>
            </a:pPr>
            <a:r>
              <a:rPr lang="en-US" altLang="en-US" dirty="0"/>
              <a:t>Newton’s second law</a:t>
            </a:r>
          </a:p>
        </p:txBody>
      </p:sp>
      <p:graphicFrame>
        <p:nvGraphicFramePr>
          <p:cNvPr id="13" name="Object 12"/>
          <p:cNvGraphicFramePr>
            <a:graphicFrameLocks noChangeAspect="1"/>
          </p:cNvGraphicFramePr>
          <p:nvPr>
            <p:extLst>
              <p:ext uri="{D42A27DB-BD31-4B8C-83A1-F6EECF244321}">
                <p14:modId xmlns:p14="http://schemas.microsoft.com/office/powerpoint/2010/main" val="1575258518"/>
              </p:ext>
            </p:extLst>
          </p:nvPr>
        </p:nvGraphicFramePr>
        <p:xfrm>
          <a:off x="3511158" y="1243013"/>
          <a:ext cx="1216025" cy="447675"/>
        </p:xfrm>
        <a:graphic>
          <a:graphicData uri="http://schemas.openxmlformats.org/presentationml/2006/ole">
            <mc:AlternateContent xmlns:mc="http://schemas.openxmlformats.org/markup-compatibility/2006">
              <mc:Choice xmlns:v="urn:schemas-microsoft-com:vml" Requires="v">
                <p:oleObj spid="_x0000_s25896" name="Equation" r:id="rId3" imgW="723600" imgH="266400" progId="Equation.DSMT4">
                  <p:embed/>
                </p:oleObj>
              </mc:Choice>
              <mc:Fallback>
                <p:oleObj name="Equation" r:id="rId3" imgW="723600" imgH="266400" progId="Equation.DSMT4">
                  <p:embed/>
                  <p:pic>
                    <p:nvPicPr>
                      <p:cNvPr id="0" name=""/>
                      <p:cNvPicPr/>
                      <p:nvPr/>
                    </p:nvPicPr>
                    <p:blipFill>
                      <a:blip r:embed="rId4"/>
                      <a:stretch>
                        <a:fillRect/>
                      </a:stretch>
                    </p:blipFill>
                    <p:spPr>
                      <a:xfrm>
                        <a:off x="3511158" y="1243013"/>
                        <a:ext cx="1216025" cy="447675"/>
                      </a:xfrm>
                      <a:prstGeom prst="rect">
                        <a:avLst/>
                      </a:prstGeom>
                    </p:spPr>
                  </p:pic>
                </p:oleObj>
              </mc:Fallback>
            </mc:AlternateContent>
          </a:graphicData>
        </a:graphic>
      </p:graphicFrame>
      <p:sp>
        <p:nvSpPr>
          <p:cNvPr id="6" name="Content Placeholder 5"/>
          <p:cNvSpPr>
            <a:spLocks noGrp="1"/>
          </p:cNvSpPr>
          <p:nvPr>
            <p:ph idx="13"/>
          </p:nvPr>
        </p:nvSpPr>
        <p:spPr>
          <a:xfrm>
            <a:off x="457200" y="1981201"/>
            <a:ext cx="7239000" cy="838200"/>
          </a:xfrm>
        </p:spPr>
        <p:txBody>
          <a:bodyPr/>
          <a:lstStyle/>
          <a:p>
            <a:pPr marL="292608" indent="-292608">
              <a:spcBef>
                <a:spcPts val="500"/>
              </a:spcBef>
              <a:spcAft>
                <a:spcPts val="0"/>
              </a:spcAft>
              <a:buFont typeface="Arial" panose="020B0604020202020204" pitchFamily="34" charset="0"/>
              <a:buChar char="•"/>
            </a:pPr>
            <a:r>
              <a:rPr lang="en-US" altLang="en-US" dirty="0"/>
              <a:t>Can use scalar component equations, example for rectangular components,</a:t>
            </a:r>
          </a:p>
        </p:txBody>
      </p:sp>
      <p:graphicFrame>
        <p:nvGraphicFramePr>
          <p:cNvPr id="9" name="Object 8"/>
          <p:cNvGraphicFramePr>
            <a:graphicFrameLocks noChangeAspect="1"/>
          </p:cNvGraphicFramePr>
          <p:nvPr>
            <p:extLst>
              <p:ext uri="{D42A27DB-BD31-4B8C-83A1-F6EECF244321}">
                <p14:modId xmlns:p14="http://schemas.microsoft.com/office/powerpoint/2010/main" val="2078206660"/>
              </p:ext>
            </p:extLst>
          </p:nvPr>
        </p:nvGraphicFramePr>
        <p:xfrm>
          <a:off x="933487" y="3012831"/>
          <a:ext cx="5048737" cy="1559169"/>
        </p:xfrm>
        <a:graphic>
          <a:graphicData uri="http://schemas.openxmlformats.org/presentationml/2006/ole">
            <mc:AlternateContent xmlns:mc="http://schemas.openxmlformats.org/markup-compatibility/2006">
              <mc:Choice xmlns:v="urn:schemas-microsoft-com:vml" Requires="v">
                <p:oleObj spid="_x0000_s25897" name="Equation" r:id="rId5" imgW="2590560" imgH="799920" progId="Equation.DSMT4">
                  <p:embed/>
                </p:oleObj>
              </mc:Choice>
              <mc:Fallback>
                <p:oleObj name="Equation" r:id="rId5" imgW="2590560" imgH="799920" progId="Equation.DSMT4">
                  <p:embed/>
                  <p:pic>
                    <p:nvPicPr>
                      <p:cNvPr id="0" name=""/>
                      <p:cNvPicPr/>
                      <p:nvPr/>
                    </p:nvPicPr>
                    <p:blipFill>
                      <a:blip r:embed="rId6"/>
                      <a:stretch>
                        <a:fillRect/>
                      </a:stretch>
                    </p:blipFill>
                    <p:spPr>
                      <a:xfrm>
                        <a:off x="933487" y="3012831"/>
                        <a:ext cx="5048737" cy="1559169"/>
                      </a:xfrm>
                      <a:prstGeom prst="rect">
                        <a:avLst/>
                      </a:prstGeom>
                    </p:spPr>
                  </p:pic>
                </p:oleObj>
              </mc:Fallback>
            </mc:AlternateContent>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5933" y="2895600"/>
            <a:ext cx="2687067" cy="3192492"/>
          </a:xfrm>
          <a:prstGeom prst="rect">
            <a:avLst/>
          </a:prstGeom>
        </p:spPr>
      </p:pic>
    </p:spTree>
    <p:extLst>
      <p:ext uri="{BB962C8B-B14F-4D97-AF65-F5344CB8AC3E}">
        <p14:creationId xmlns:p14="http://schemas.microsoft.com/office/powerpoint/2010/main" val="327398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3" name="Content Placeholder 2"/>
          <p:cNvSpPr>
            <a:spLocks noGrp="1"/>
          </p:cNvSpPr>
          <p:nvPr>
            <p:ph idx="1"/>
          </p:nvPr>
        </p:nvSpPr>
        <p:spPr>
          <a:xfrm>
            <a:off x="457200" y="954975"/>
            <a:ext cx="8229600" cy="819616"/>
          </a:xfrm>
        </p:spPr>
        <p:txBody>
          <a:bodyPr/>
          <a:lstStyle/>
          <a:p>
            <a:r>
              <a:rPr lang="en-US" altLang="en-US" dirty="0"/>
              <a:t>The free body diagram is the same as you have done in statics; we will add the kinetic diagram in our dynamic analysis.</a:t>
            </a:r>
            <a:endParaRPr lang="en-US"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322618"/>
            <a:ext cx="3860953" cy="2074747"/>
          </a:xfrm>
          <a:prstGeom prst="rect">
            <a:avLst/>
          </a:prstGeom>
        </p:spPr>
      </p:pic>
      <p:sp>
        <p:nvSpPr>
          <p:cNvPr id="18" name="Content Placeholder 17"/>
          <p:cNvSpPr>
            <a:spLocks noGrp="1"/>
          </p:cNvSpPr>
          <p:nvPr>
            <p:ph idx="15"/>
          </p:nvPr>
        </p:nvSpPr>
        <p:spPr>
          <a:xfrm>
            <a:off x="457200" y="1793175"/>
            <a:ext cx="8229600" cy="415636"/>
          </a:xfrm>
        </p:spPr>
        <p:txBody>
          <a:bodyPr/>
          <a:lstStyle/>
          <a:p>
            <a:pPr marL="457200" indent="-457200">
              <a:spcBef>
                <a:spcPts val="1200"/>
              </a:spcBef>
              <a:spcAft>
                <a:spcPts val="0"/>
              </a:spcAft>
            </a:pPr>
            <a:r>
              <a:rPr lang="en-US" altLang="en-US" dirty="0"/>
              <a:t>1.  Isolate the body of interest (free body).</a:t>
            </a:r>
          </a:p>
        </p:txBody>
      </p:sp>
      <p:sp>
        <p:nvSpPr>
          <p:cNvPr id="19" name="Content Placeholder 18"/>
          <p:cNvSpPr>
            <a:spLocks noGrp="1"/>
          </p:cNvSpPr>
          <p:nvPr>
            <p:ph idx="16"/>
          </p:nvPr>
        </p:nvSpPr>
        <p:spPr>
          <a:xfrm>
            <a:off x="457200" y="2250375"/>
            <a:ext cx="8229600" cy="415636"/>
          </a:xfrm>
        </p:spPr>
        <p:txBody>
          <a:bodyPr/>
          <a:lstStyle/>
          <a:p>
            <a:pPr marL="457200" indent="-457200">
              <a:spcBef>
                <a:spcPts val="1200"/>
              </a:spcBef>
              <a:spcAft>
                <a:spcPts val="0"/>
              </a:spcAft>
            </a:pPr>
            <a:r>
              <a:rPr lang="en-US" altLang="en-US" dirty="0"/>
              <a:t>2.  Draw your axis system (example: Cartesian, polar, path).</a:t>
            </a:r>
          </a:p>
        </p:txBody>
      </p:sp>
      <p:sp>
        <p:nvSpPr>
          <p:cNvPr id="20" name="Content Placeholder 19"/>
          <p:cNvSpPr>
            <a:spLocks noGrp="1"/>
          </p:cNvSpPr>
          <p:nvPr>
            <p:ph idx="17"/>
          </p:nvPr>
        </p:nvSpPr>
        <p:spPr>
          <a:xfrm>
            <a:off x="457200" y="2714503"/>
            <a:ext cx="8229600" cy="415636"/>
          </a:xfrm>
        </p:spPr>
        <p:txBody>
          <a:bodyPr/>
          <a:lstStyle/>
          <a:p>
            <a:pPr marL="457200" indent="-457200">
              <a:spcBef>
                <a:spcPts val="1200"/>
              </a:spcBef>
              <a:spcAft>
                <a:spcPts val="0"/>
              </a:spcAft>
            </a:pPr>
            <a:r>
              <a:rPr lang="en-US" altLang="en-US" dirty="0"/>
              <a:t>3.  Add in applied forces (example: weight, 225 N pulling force).</a:t>
            </a:r>
          </a:p>
        </p:txBody>
      </p:sp>
      <p:sp>
        <p:nvSpPr>
          <p:cNvPr id="21" name="Content Placeholder 20"/>
          <p:cNvSpPr>
            <a:spLocks noGrp="1"/>
          </p:cNvSpPr>
          <p:nvPr>
            <p:ph idx="18"/>
          </p:nvPr>
        </p:nvSpPr>
        <p:spPr>
          <a:xfrm>
            <a:off x="457200" y="3206339"/>
            <a:ext cx="8229600" cy="415636"/>
          </a:xfrm>
        </p:spPr>
        <p:txBody>
          <a:bodyPr/>
          <a:lstStyle/>
          <a:p>
            <a:pPr marL="457200" indent="-457200">
              <a:spcBef>
                <a:spcPts val="1200"/>
              </a:spcBef>
              <a:spcAft>
                <a:spcPts val="0"/>
              </a:spcAft>
            </a:pPr>
            <a:r>
              <a:rPr lang="en-US" altLang="en-US" dirty="0"/>
              <a:t>4.  Replace supports with forces (example: normal force).</a:t>
            </a:r>
          </a:p>
        </p:txBody>
      </p:sp>
      <p:sp>
        <p:nvSpPr>
          <p:cNvPr id="22" name="Content Placeholder 21"/>
          <p:cNvSpPr>
            <a:spLocks noGrp="1"/>
          </p:cNvSpPr>
          <p:nvPr>
            <p:ph idx="19"/>
          </p:nvPr>
        </p:nvSpPr>
        <p:spPr>
          <a:xfrm>
            <a:off x="457200" y="3663539"/>
            <a:ext cx="8229600" cy="415636"/>
          </a:xfrm>
        </p:spPr>
        <p:txBody>
          <a:bodyPr/>
          <a:lstStyle/>
          <a:p>
            <a:pPr marL="457200" indent="-457200">
              <a:spcBef>
                <a:spcPts val="1200"/>
              </a:spcBef>
              <a:spcAft>
                <a:spcPts val="0"/>
              </a:spcAft>
            </a:pPr>
            <a:r>
              <a:rPr lang="en-US" altLang="en-US" dirty="0"/>
              <a:t>5.  Draw appropriate dimensions (usually angles for particles).</a:t>
            </a:r>
          </a:p>
        </p:txBody>
      </p:sp>
      <p:pic>
        <p:nvPicPr>
          <p:cNvPr id="26" name="Picture 25" descr="A free body diagram of the mass shows a normal force at 25 degrees from vertical, the weight going straight down, the 225 Newton rope tension at 25 degrees from horizontal, and the friction force opposing the 225 Newton force, also 25 degrees from horizontal but going in the opposite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600" y="4348950"/>
            <a:ext cx="3195000" cy="1899450"/>
          </a:xfrm>
          <a:prstGeom prst="rect">
            <a:avLst/>
          </a:prstGeom>
        </p:spPr>
      </p:pic>
    </p:spTree>
    <p:extLst>
      <p:ext uri="{BB962C8B-B14F-4D97-AF65-F5344CB8AC3E}">
        <p14:creationId xmlns:p14="http://schemas.microsoft.com/office/powerpoint/2010/main" val="31690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2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5186823ce78d071d271f464a7f87dbac096936"/>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3983</TotalTime>
  <Words>4392</Words>
  <Application>Microsoft Office PowerPoint</Application>
  <PresentationFormat>On-screen Show (4:3)</PresentationFormat>
  <Paragraphs>378</Paragraphs>
  <Slides>73</Slides>
  <Notes>2</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73</vt:i4>
      </vt:variant>
    </vt:vector>
  </HeadingPairs>
  <TitlesOfParts>
    <vt:vector size="94" baseType="lpstr">
      <vt:lpstr>Arial</vt:lpstr>
      <vt:lpstr>ArumSans Bold</vt:lpstr>
      <vt:lpstr>ArumSans Regular</vt:lpstr>
      <vt:lpstr>Calibri</vt:lpstr>
      <vt:lpstr>Cambria Math</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Vector Mechanics For Engineers: Dynamics  Twelfth Edition  </vt:lpstr>
      <vt:lpstr>Chapter 12</vt:lpstr>
      <vt:lpstr>Contents</vt:lpstr>
      <vt:lpstr>Kinetics of Particles</vt:lpstr>
      <vt:lpstr>Introduction</vt:lpstr>
      <vt:lpstr>Linear Momentum of a Particle</vt:lpstr>
      <vt:lpstr>Systems of Units</vt:lpstr>
      <vt:lpstr>Equations of Motion 1</vt:lpstr>
      <vt:lpstr>Free Body Diagrams and Kinetic Diagrams 1</vt:lpstr>
      <vt:lpstr>Free Body Diagrams and Kinetic Diagrams 2</vt:lpstr>
      <vt:lpstr>Free Body Diagrams and Kinetic Diagrams 3</vt:lpstr>
      <vt:lpstr>Free Body Diagrams and Kinetic Diagrams 4</vt:lpstr>
      <vt:lpstr>Free Body Diagrams and Kinetic Diagrams 5</vt:lpstr>
      <vt:lpstr>Free Body Diagrams and Kinetic Diagrams 6</vt:lpstr>
      <vt:lpstr>Sample Problem 12.1 1</vt:lpstr>
      <vt:lpstr>Sample Problem 12.1 2</vt:lpstr>
      <vt:lpstr>Sample Problem 12.1 3</vt:lpstr>
      <vt:lpstr>Sample Problem 12.3 1 </vt:lpstr>
      <vt:lpstr>Sample Problem 12.3 2 </vt:lpstr>
      <vt:lpstr>Sample Problem 12.3 3 </vt:lpstr>
      <vt:lpstr>Sample Problem 12.3 4 </vt:lpstr>
      <vt:lpstr>Sample Problem 12.5 1</vt:lpstr>
      <vt:lpstr>Sample Problem 12.5 2</vt:lpstr>
      <vt:lpstr>Sample Problem 12.5 3</vt:lpstr>
      <vt:lpstr>Sample Problem 12.5 4</vt:lpstr>
      <vt:lpstr>Group Problem Solving 1</vt:lpstr>
      <vt:lpstr>Group Problem Solving 2</vt:lpstr>
      <vt:lpstr>Group Problem Solving 3</vt:lpstr>
      <vt:lpstr>Group Problem Solving 4</vt:lpstr>
      <vt:lpstr>Concept Quiz 1</vt:lpstr>
      <vt:lpstr>Concept Quiz 2</vt:lpstr>
      <vt:lpstr>Kinetics: Normal and Tangential Coordinates</vt:lpstr>
      <vt:lpstr>Equations of Motion 2</vt:lpstr>
      <vt:lpstr>Sample Problem 12.6 1</vt:lpstr>
      <vt:lpstr>Sample Problem 12.6 2</vt:lpstr>
      <vt:lpstr>Sample Problem 12.6 3</vt:lpstr>
      <vt:lpstr>Sample Problem 12.7 1</vt:lpstr>
      <vt:lpstr>Sample Problem 12.7 2</vt:lpstr>
      <vt:lpstr>Sample Problem 12.7 3</vt:lpstr>
      <vt:lpstr>Group Problem Solving 5</vt:lpstr>
      <vt:lpstr>Group Problem Solving 6</vt:lpstr>
      <vt:lpstr>Group Problem Solving 7</vt:lpstr>
      <vt:lpstr>Group Problem Solving 8</vt:lpstr>
      <vt:lpstr>Concept Question</vt:lpstr>
      <vt:lpstr>Kinetics: Radial and Transverse Coordinates</vt:lpstr>
      <vt:lpstr>Eqs of Motion in Radial &amp; Transverse Components 1</vt:lpstr>
      <vt:lpstr>Sample Problem 12.10 1</vt:lpstr>
      <vt:lpstr>Sample Problem 12.10 2</vt:lpstr>
      <vt:lpstr>Sample Problem 12.10 3</vt:lpstr>
      <vt:lpstr>Group Problem Solving 9</vt:lpstr>
      <vt:lpstr>Group Problem Solving 10</vt:lpstr>
      <vt:lpstr>Group Problem Solving 11</vt:lpstr>
      <vt:lpstr>Concept Quiz 3</vt:lpstr>
      <vt:lpstr>Concept Quiz 4</vt:lpstr>
      <vt:lpstr>Angular Momentum of a Particle 1</vt:lpstr>
      <vt:lpstr>Eqs of Motion in Radial &amp; Transverse Components 2</vt:lpstr>
      <vt:lpstr>Angular Momentum of a Particle 2 </vt:lpstr>
      <vt:lpstr>Conservation of Angular Momentum 1 </vt:lpstr>
      <vt:lpstr>Conservation of Angular Momentum 2</vt:lpstr>
      <vt:lpstr>Newton’s Law of Gravitation</vt:lpstr>
      <vt:lpstr>Sample Problem 12.12 1</vt:lpstr>
      <vt:lpstr>Sample Problem 12.12 2</vt:lpstr>
      <vt:lpstr>Trajectory of a Particle Under a Central Force</vt:lpstr>
      <vt:lpstr>Application to Space Mechanics 1</vt:lpstr>
      <vt:lpstr>Application to Space Mechanics 2</vt:lpstr>
      <vt:lpstr>Application to Space Mechanics 3</vt:lpstr>
      <vt:lpstr>Application to Space Mechanics 4</vt:lpstr>
      <vt:lpstr>Sample Problem 12.14 1</vt:lpstr>
      <vt:lpstr>Sample Problem 12.14 2</vt:lpstr>
      <vt:lpstr>Sample Problem 12.14 3</vt:lpstr>
      <vt:lpstr>Sample Problem 12.14 4</vt:lpstr>
      <vt:lpstr>Kepler’s Laws of Planetary Motion</vt:lpstr>
      <vt:lpstr>End of Chapter 12</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522</cp:revision>
  <dcterms:created xsi:type="dcterms:W3CDTF">2017-12-05T17:18:18Z</dcterms:created>
  <dcterms:modified xsi:type="dcterms:W3CDTF">2019-07-15T06:56:37Z</dcterms:modified>
</cp:coreProperties>
</file>